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3">
          <p15:clr>
            <a:srgbClr val="A4A3A4"/>
          </p15:clr>
        </p15:guide>
        <p15:guide id="2" pos="325">
          <p15:clr>
            <a:srgbClr val="A4A3A4"/>
          </p15:clr>
        </p15:guide>
        <p15:guide id="3" orient="horz" pos="3997">
          <p15:clr>
            <a:srgbClr val="A4A3A4"/>
          </p15:clr>
        </p15:guide>
        <p15:guide id="4" pos="7355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935">
          <p15:clr>
            <a:srgbClr val="A4A3A4"/>
          </p15:clr>
        </p15:guide>
        <p15:guide id="7" orient="horz" pos="3770">
          <p15:clr>
            <a:srgbClr val="A4A3A4"/>
          </p15:clr>
        </p15:guide>
        <p15:guide id="8" pos="937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dJHogqZsPkiwmhdmAMC4hkJhk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/>
    <p:restoredTop sz="94752"/>
  </p:normalViewPr>
  <p:slideViewPr>
    <p:cSldViewPr snapToGrid="0">
      <p:cViewPr varScale="1">
        <p:scale>
          <a:sx n="94" d="100"/>
          <a:sy n="94" d="100"/>
        </p:scale>
        <p:origin x="216" y="568"/>
      </p:cViewPr>
      <p:guideLst>
        <p:guide orient="horz" pos="323"/>
        <p:guide pos="325"/>
        <p:guide orient="horz" pos="3997"/>
        <p:guide pos="7355"/>
        <p:guide pos="3840"/>
        <p:guide orient="horz" pos="935"/>
        <p:guide orient="horz" pos="3770"/>
        <p:guide pos="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For wind we look at operational uncertainty, while for heat we are interested in the uncertainty linked to climate change</a:t>
            </a: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/>
        </p:nvSpPr>
        <p:spPr>
          <a:xfrm>
            <a:off x="1264300" y="1489800"/>
            <a:ext cx="9279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DAFNI Transport Sandpits 2024</a:t>
            </a: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Forecasting resilience of railway network under propagating uncertainty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1264297" y="3798112"/>
            <a:ext cx="758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DAFNI Conference, 10 September 2024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1842" y="222775"/>
            <a:ext cx="2640183" cy="230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61" name="Google Shape;61;p1"/>
          <p:cNvSpPr/>
          <p:nvPr/>
        </p:nvSpPr>
        <p:spPr>
          <a:xfrm>
            <a:off x="1293522" y="2196862"/>
            <a:ext cx="758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Team: ClimaTrack Solutions 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619297"/>
            <a:ext cx="12192000" cy="1238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>
                <a:solidFill>
                  <a:schemeClr val="dk2"/>
                </a:solidFill>
              </a:rPr>
              <a:t>System reliability methods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1014375" y="1290025"/>
            <a:ext cx="10515600" cy="3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Event decomposition algorithm for coherent systems</a:t>
            </a: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Better component states do not worsen a system state.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Less time and memory than brute-force MCS or AI methods.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012625"/>
            <a:ext cx="10697775" cy="35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2139" y="115678"/>
            <a:ext cx="2079832" cy="908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>
                <a:solidFill>
                  <a:schemeClr val="dk2"/>
                </a:solidFill>
              </a:rPr>
              <a:t>System reliability methods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1014375" y="1290025"/>
            <a:ext cx="10515600" cy="3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MBNpy toolkit</a:t>
            </a: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general, open-source tool for system reliability methods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 Highway network &amp; seismic risks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4998" y="2363600"/>
            <a:ext cx="3523300" cy="28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8900" y="3090775"/>
            <a:ext cx="6985125" cy="2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92139" y="115678"/>
            <a:ext cx="2079832" cy="90830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1"/>
          <p:cNvSpPr txBox="1"/>
          <p:nvPr/>
        </p:nvSpPr>
        <p:spPr>
          <a:xfrm>
            <a:off x="3304308" y="3173903"/>
            <a:ext cx="28055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683675" y="271150"/>
            <a:ext cx="108996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Outputs on DAFNI platform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277575" y="1358475"/>
            <a:ext cx="6110700" cy="3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National infrastructure database (NID)</a:t>
            </a: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Focus on </a:t>
            </a: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strong wind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heatwaves 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D1- Aggregated datasets of </a:t>
            </a: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weather-related disruptions</a:t>
            </a: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D2 - A weather-related </a:t>
            </a: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risk map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of the railway network in the Anglia region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National infrastructure modelling service (NIMS)</a:t>
            </a: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D3 - A risk mapping </a:t>
            </a: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(in Python)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2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169633" y="1194825"/>
            <a:ext cx="5992892" cy="16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2"/>
          <p:cNvSpPr txBox="1"/>
          <p:nvPr/>
        </p:nvSpPr>
        <p:spPr>
          <a:xfrm>
            <a:off x="9192375" y="2453675"/>
            <a:ext cx="28863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DAFNI workflow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2139" y="115678"/>
            <a:ext cx="2079832" cy="908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1050000" y="1129178"/>
            <a:ext cx="10710300" cy="4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Increasing weather-related disruptions on railway services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Risk assessment tools and data compilation on railway network, with a particular focus on system-level performance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Probabilistic models of weather + Fragility models of railway assets + Simulation of railway operation + System reliability engineering tool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Ready-use risk assessment tool of a railway network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Significance: 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[Public]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Resilient operation on railway network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[R&amp;I community]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collaborative risk assessment tool applicable for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general railway networks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2139" y="115678"/>
            <a:ext cx="2079832" cy="908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/>
        </p:nvSpPr>
        <p:spPr>
          <a:xfrm>
            <a:off x="683675" y="499750"/>
            <a:ext cx="108996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Team composition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1282475" y="1484325"/>
            <a:ext cx="10710300" cy="4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Co-PI: </a:t>
            </a:r>
            <a:r>
              <a:rPr lang="en-US" sz="2400" b="1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Giuliano Punzo</a:t>
            </a:r>
            <a:r>
              <a:rPr lang="en-US" sz="2400" b="0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 (University of Sheffield)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CoPI</a:t>
            </a:r>
            <a:r>
              <a:rPr lang="en-US" sz="2400" b="0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1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Ji-Eun Byun</a:t>
            </a:r>
            <a:r>
              <a:rPr lang="en-US" sz="2400" b="0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 (University of Glasgow)</a:t>
            </a:r>
            <a:endParaRPr sz="2400" b="0" i="0" u="none" strike="noStrike" cap="none" dirty="0">
              <a:solidFill>
                <a:srgbClr val="3B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Co-PI: Researcher Co-I: </a:t>
            </a:r>
            <a:r>
              <a:rPr lang="en-US" sz="2400" b="1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Qian Fu </a:t>
            </a:r>
            <a:r>
              <a:rPr lang="en-US" sz="2400" b="0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(University of Birmingham)</a:t>
            </a:r>
            <a:endParaRPr sz="2400" b="0" i="0" u="none" strike="noStrike" cap="none" dirty="0">
              <a:solidFill>
                <a:srgbClr val="3B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Co-I: </a:t>
            </a:r>
            <a:r>
              <a:rPr lang="en-US" sz="2400" b="1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Iryna </a:t>
            </a:r>
            <a:r>
              <a:rPr lang="en-US" sz="2400" b="1" i="0" u="none" strike="noStrike" cap="none" dirty="0" err="1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Yevseyeva</a:t>
            </a:r>
            <a:r>
              <a:rPr lang="en-US" sz="2400" b="0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 (De Montfort University) </a:t>
            </a:r>
            <a:endParaRPr sz="2400" b="0" i="0" u="none" strike="noStrike" cap="none" dirty="0">
              <a:solidFill>
                <a:srgbClr val="3B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Co-I: </a:t>
            </a:r>
            <a:r>
              <a:rPr lang="en-US" sz="2400" b="1" i="0" u="none" strike="noStrike" cap="none" dirty="0" err="1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Tohid</a:t>
            </a:r>
            <a:r>
              <a:rPr lang="en-US" sz="2400" b="1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Erfani</a:t>
            </a:r>
            <a:r>
              <a:rPr lang="en-US" sz="2400" b="0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 (University College London)</a:t>
            </a:r>
            <a:endParaRPr sz="2400" b="0" i="0" u="none" strike="noStrike" cap="none" dirty="0">
              <a:solidFill>
                <a:srgbClr val="3B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Co-I: </a:t>
            </a:r>
            <a:r>
              <a:rPr lang="en-US" sz="2400" b="1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Konstantinos Nikolopoulos</a:t>
            </a:r>
            <a:r>
              <a:rPr lang="en-US" sz="2400" b="0" i="0" u="none" strike="noStrike" cap="none" dirty="0">
                <a:solidFill>
                  <a:srgbClr val="3B3B3B"/>
                </a:solidFill>
                <a:latin typeface="Arial"/>
                <a:ea typeface="Arial"/>
                <a:cs typeface="Arial"/>
                <a:sym typeface="Arial"/>
              </a:rPr>
              <a:t> (Durham University)</a:t>
            </a:r>
            <a:endParaRPr sz="2400" b="0" i="0" u="none" strike="noStrike" cap="none" dirty="0">
              <a:solidFill>
                <a:srgbClr val="3B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5900" y="3997075"/>
            <a:ext cx="1078625" cy="10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4">
            <a:alphaModFix/>
          </a:blip>
          <a:srcRect t="1520" r="6156" b="35111"/>
          <a:stretch/>
        </p:blipFill>
        <p:spPr>
          <a:xfrm>
            <a:off x="10784400" y="2179450"/>
            <a:ext cx="1078625" cy="109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35901" y="1650047"/>
            <a:ext cx="1078624" cy="106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6">
            <a:alphaModFix/>
          </a:blip>
          <a:srcRect t="2890" b="18984"/>
          <a:stretch/>
        </p:blipFill>
        <p:spPr>
          <a:xfrm>
            <a:off x="9535900" y="2783612"/>
            <a:ext cx="1078625" cy="111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7">
            <a:alphaModFix/>
          </a:blip>
          <a:srcRect l="18801" t="5926" r="16765" b="38421"/>
          <a:stretch/>
        </p:blipFill>
        <p:spPr>
          <a:xfrm>
            <a:off x="10762499" y="920093"/>
            <a:ext cx="1078625" cy="116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4400" y="3393000"/>
            <a:ext cx="1078625" cy="107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61292" y="5338025"/>
            <a:ext cx="2079832" cy="908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/>
        </p:nvSpPr>
        <p:spPr>
          <a:xfrm>
            <a:off x="683676" y="499750"/>
            <a:ext cx="107385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challenges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736975" y="1470050"/>
            <a:ext cx="10863600" cy="5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Network Rail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bears up to £100 million loss per year due to weather events: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we better forecast </a:t>
            </a: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weather-related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disruptions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of railway service?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we identify </a:t>
            </a: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weak links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 a </a:t>
            </a: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network system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challenges</a:t>
            </a: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integration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across datasets with diverse codifications 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</a:t>
            </a: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uncertainty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 weather events and asset failures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Uncertainty propagating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through jointly performing assets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Lack of ready-use computational tools 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decision-making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8675" y="2892053"/>
            <a:ext cx="2961300" cy="208712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/>
        </p:nvSpPr>
        <p:spPr>
          <a:xfrm>
            <a:off x="9281150" y="4902975"/>
            <a:ext cx="29613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(Credits: Network Rail)</a:t>
            </a: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2139" y="115678"/>
            <a:ext cx="2079832" cy="908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/>
        </p:nvSpPr>
        <p:spPr>
          <a:xfrm>
            <a:off x="707025" y="119925"/>
            <a:ext cx="108996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Proposed solution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3371850" y="1918691"/>
            <a:ext cx="8656460" cy="401244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/>
          <p:nvPr/>
        </p:nvSpPr>
        <p:spPr>
          <a:xfrm rot="-5400000">
            <a:off x="6234247" y="3270177"/>
            <a:ext cx="347400" cy="6072190"/>
          </a:xfrm>
          <a:prstGeom prst="leftBrace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1"/>
              </a:solidFill>
              <a:highlight>
                <a:srgbClr val="FF00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5400000">
            <a:off x="10981810" y="848934"/>
            <a:ext cx="347400" cy="1723800"/>
          </a:xfrm>
          <a:prstGeom prst="leftBrace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4503085" y="6493288"/>
            <a:ext cx="3628500" cy="1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This project</a:t>
            </a:r>
            <a:endParaRPr sz="1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10304510" y="1197534"/>
            <a:ext cx="1723800" cy="1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sz="19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2139" y="115678"/>
            <a:ext cx="2079832" cy="90830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 txBox="1"/>
          <p:nvPr/>
        </p:nvSpPr>
        <p:spPr>
          <a:xfrm>
            <a:off x="63674" y="2217469"/>
            <a:ext cx="3538404" cy="408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challenges</a:t>
            </a:r>
            <a:endParaRPr sz="2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integration</a:t>
            </a: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uncertainty</a:t>
            </a: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Uncertainty propagation</a:t>
            </a: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Lack of ready-use</a:t>
            </a:r>
            <a:br>
              <a:rPr lang="en-US"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computational tools</a:t>
            </a: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0" y="1284775"/>
            <a:ext cx="4444050" cy="55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 txBox="1"/>
          <p:nvPr/>
        </p:nvSpPr>
        <p:spPr>
          <a:xfrm>
            <a:off x="5737405" y="1711091"/>
            <a:ext cx="6526145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on Anglia region 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5665855" y="2274116"/>
            <a:ext cx="6526200" cy="42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Historical rail delays </a:t>
            </a: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(04/2006 – 03/2015)</a:t>
            </a: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Network Rail TRUST data (incl. </a:t>
            </a:r>
            <a:r>
              <a:rPr lang="en-US"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time, location, incident, causation reasons and delay minutes)</a:t>
            </a:r>
            <a:endParaRPr sz="17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Asset</a:t>
            </a: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(railway tracks            )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●"/>
            </a:pPr>
            <a:r>
              <a:rPr lang="en-US" sz="2000" b="1" i="0" u="none" strike="sng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Lineside vegetation coverage (15 species)</a:t>
            </a:r>
            <a:endParaRPr sz="2000" b="1" i="0" u="none" strike="sng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Weather </a:t>
            </a: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(5</a:t>
            </a:r>
            <a:r>
              <a:rPr lang="en-US" sz="1600" b="0" i="0" u="none" strike="noStrike" cap="none">
                <a:solidFill>
                  <a:schemeClr val="dk2"/>
                </a:solidFill>
                <a:latin typeface="MS PGothic"/>
                <a:ea typeface="MS PGothic"/>
                <a:cs typeface="MS PGothic"/>
                <a:sym typeface="MS PGothic"/>
              </a:rPr>
              <a:t>× </a:t>
            </a: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 km grids       )</a:t>
            </a: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Wind speed/direction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Precipitation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Relative humidity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-US" sz="1800">
                <a:solidFill>
                  <a:schemeClr val="dk2"/>
                </a:solidFill>
              </a:rPr>
              <a:t>Snowfall</a:t>
            </a: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0477" y="4480217"/>
            <a:ext cx="361950" cy="41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"/>
          <p:cNvCxnSpPr/>
          <p:nvPr/>
        </p:nvCxnSpPr>
        <p:spPr>
          <a:xfrm>
            <a:off x="8756425" y="3629500"/>
            <a:ext cx="606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838200" y="311475"/>
            <a:ext cx="105156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>
                <a:solidFill>
                  <a:schemeClr val="dk2"/>
                </a:solidFill>
              </a:rPr>
              <a:t>Data and Complexity control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92139" y="115678"/>
            <a:ext cx="2079832" cy="908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1023650" y="1170675"/>
            <a:ext cx="8574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4859"/>
              <a:buNone/>
            </a:pPr>
            <a:r>
              <a:rPr lang="en-US" sz="2840" b="1">
                <a:solidFill>
                  <a:srgbClr val="0A648F"/>
                </a:solidFill>
              </a:rPr>
              <a:t>Logistic regression </a:t>
            </a:r>
            <a:r>
              <a:rPr lang="en-US" sz="1600" b="1">
                <a:solidFill>
                  <a:srgbClr val="44546A"/>
                </a:solidFill>
              </a:rPr>
              <a:t>(No. of records in the test set: 156)</a:t>
            </a:r>
            <a:endParaRPr sz="2930"/>
          </a:p>
        </p:txBody>
      </p:sp>
      <p:sp>
        <p:nvSpPr>
          <p:cNvPr id="118" name="Google Shape;118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9" name="Google Shape;119;p6"/>
          <p:cNvSpPr txBox="1"/>
          <p:nvPr/>
        </p:nvSpPr>
        <p:spPr>
          <a:xfrm>
            <a:off x="5541043" y="184543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Incidents captured: ~85%</a:t>
            </a:r>
            <a:endParaRPr sz="1400" b="1" i="0" u="none" strike="noStrike" cap="non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075" y="1309425"/>
            <a:ext cx="2758625" cy="49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2139" y="115678"/>
            <a:ext cx="2079832" cy="90830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838200" y="311475"/>
            <a:ext cx="105156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Local Fragility</a:t>
            </a: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9326075" y="3133618"/>
            <a:ext cx="2745896" cy="3084004"/>
          </a:xfrm>
          <a:prstGeom prst="rect">
            <a:avLst/>
          </a:prstGeom>
          <a:solidFill>
            <a:schemeClr val="lt1">
              <a:alpha val="7254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2395492" y="6055773"/>
            <a:ext cx="48750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&lt;1% drop in accuracy by removing the vegetation variables</a:t>
            </a:r>
            <a:endParaRPr/>
          </a:p>
        </p:txBody>
      </p:sp>
      <p:pic>
        <p:nvPicPr>
          <p:cNvPr id="125" name="Google Shape;125;p6"/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52400" y="2410238"/>
            <a:ext cx="4418176" cy="331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4722976" y="2398038"/>
            <a:ext cx="4450700" cy="333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32" name="Google Shape;132;p7" descr="A map of a count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9299" y="338459"/>
            <a:ext cx="4491157" cy="640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 descr="A map of a count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501" y="338461"/>
            <a:ext cx="4566602" cy="640386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 txBox="1"/>
          <p:nvPr/>
        </p:nvSpPr>
        <p:spPr>
          <a:xfrm>
            <a:off x="2696031" y="338459"/>
            <a:ext cx="7697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EF8600"/>
                </a:solidFill>
                <a:latin typeface="Arial"/>
                <a:ea typeface="Arial"/>
                <a:cs typeface="Arial"/>
                <a:sym typeface="Arial"/>
              </a:rPr>
              <a:t>Wind</a:t>
            </a:r>
            <a:endParaRPr/>
          </a:p>
        </p:txBody>
      </p:sp>
      <p:sp>
        <p:nvSpPr>
          <p:cNvPr id="135" name="Google Shape;135;p7"/>
          <p:cNvSpPr txBox="1"/>
          <p:nvPr/>
        </p:nvSpPr>
        <p:spPr>
          <a:xfrm>
            <a:off x="8489903" y="328185"/>
            <a:ext cx="16514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EF8600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41" name="Google Shape;141;p8" descr="A map of a count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669" y="811657"/>
            <a:ext cx="3859368" cy="5512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 descr="A map of a countr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2574" y="811658"/>
            <a:ext cx="3865736" cy="5512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 descr="A map of a country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690" y="811657"/>
            <a:ext cx="3862086" cy="551208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 txBox="1"/>
          <p:nvPr/>
        </p:nvSpPr>
        <p:spPr>
          <a:xfrm>
            <a:off x="1460618" y="811657"/>
            <a:ext cx="19046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F8600"/>
                </a:solidFill>
                <a:latin typeface="Arial"/>
                <a:ea typeface="Arial"/>
                <a:cs typeface="Arial"/>
                <a:sym typeface="Arial"/>
              </a:rPr>
              <a:t>Total precipitations</a:t>
            </a:r>
            <a:endParaRPr/>
          </a:p>
        </p:txBody>
      </p:sp>
      <p:sp>
        <p:nvSpPr>
          <p:cNvPr id="145" name="Google Shape;145;p8"/>
          <p:cNvSpPr txBox="1"/>
          <p:nvPr/>
        </p:nvSpPr>
        <p:spPr>
          <a:xfrm>
            <a:off x="5951555" y="811657"/>
            <a:ext cx="9573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F8600"/>
                </a:solidFill>
                <a:latin typeface="Arial"/>
                <a:ea typeface="Arial"/>
                <a:cs typeface="Arial"/>
                <a:sym typeface="Arial"/>
              </a:rPr>
              <a:t>Snowfall</a:t>
            </a:r>
            <a:endParaRPr/>
          </a:p>
        </p:txBody>
      </p:sp>
      <p:sp>
        <p:nvSpPr>
          <p:cNvPr id="146" name="Google Shape;146;p8"/>
          <p:cNvSpPr txBox="1"/>
          <p:nvPr/>
        </p:nvSpPr>
        <p:spPr>
          <a:xfrm>
            <a:off x="9552222" y="811657"/>
            <a:ext cx="17443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EF8600"/>
                </a:solidFill>
                <a:latin typeface="Arial"/>
                <a:ea typeface="Arial"/>
                <a:cs typeface="Arial"/>
                <a:sym typeface="Arial"/>
              </a:rPr>
              <a:t>Relative humidity</a:t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330741" y="226481"/>
            <a:ext cx="32656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Beyond the Objectives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838200" y="165228"/>
            <a:ext cx="105156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>
                <a:solidFill>
                  <a:schemeClr val="dk2"/>
                </a:solidFill>
              </a:rPr>
              <a:t>Rail network simulation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4" name="Google Shape;15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55" name="Google Shape;155;p9"/>
          <p:cNvSpPr txBox="1"/>
          <p:nvPr/>
        </p:nvSpPr>
        <p:spPr>
          <a:xfrm>
            <a:off x="4791000" y="1291525"/>
            <a:ext cx="65628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Simulation of rerouting and unmet demand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5491864" y="2551622"/>
            <a:ext cx="63399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Rerouting: Edmonds-Karp algorithm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Demand and Supply: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Averaged Data from Network Rail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Residual demand =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Total original demand -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demand using damaged/removed edges +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demand rerouted to avoid damaged edges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2139" y="115678"/>
            <a:ext cx="2079832" cy="90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 descr="A map of the united stat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236" y="875488"/>
            <a:ext cx="3866057" cy="5982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75EE2FFFAF2947BEFB6D2A9E2A1DB5" ma:contentTypeVersion="19" ma:contentTypeDescription="Create a new document." ma:contentTypeScope="" ma:versionID="ea0e69f87652aeb592fddd77f94ab240">
  <xsd:schema xmlns:xsd="http://www.w3.org/2001/XMLSchema" xmlns:xs="http://www.w3.org/2001/XMLSchema" xmlns:p="http://schemas.microsoft.com/office/2006/metadata/properties" xmlns:ns2="337e5bc2-2713-4f7c-ac33-667c8c7d6476" xmlns:ns3="5862f945-c35f-40d4-8549-e734715c9364" targetNamespace="http://schemas.microsoft.com/office/2006/metadata/properties" ma:root="true" ma:fieldsID="d4e1c114551842a5eb9c62284944713f" ns2:_="" ns3:_="">
    <xsd:import namespace="337e5bc2-2713-4f7c-ac33-667c8c7d6476"/>
    <xsd:import namespace="5862f945-c35f-40d4-8549-e734715c9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nten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e5bc2-2713-4f7c-ac33-667c8c7d6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ent" ma:index="24" nillable="true" ma:displayName="content" ma:description="first presentation - Tim Yates" ma:format="Dropdown" ma:internalName="content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2f945-c35f-40d4-8549-e734715c9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4a0a0e-4355-4652-9088-3e69931c7d7a}" ma:internalName="TaxCatchAll" ma:showField="CatchAllData" ma:web="5862f945-c35f-40d4-8549-e734715c9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62f945-c35f-40d4-8549-e734715c9364" xsi:nil="true"/>
    <lcf76f155ced4ddcb4097134ff3c332f xmlns="337e5bc2-2713-4f7c-ac33-667c8c7d6476">
      <Terms xmlns="http://schemas.microsoft.com/office/infopath/2007/PartnerControls"/>
    </lcf76f155ced4ddcb4097134ff3c332f>
    <content xmlns="337e5bc2-2713-4f7c-ac33-667c8c7d6476" xsi:nil="true"/>
  </documentManagement>
</p:properties>
</file>

<file path=customXml/itemProps1.xml><?xml version="1.0" encoding="utf-8"?>
<ds:datastoreItem xmlns:ds="http://schemas.openxmlformats.org/officeDocument/2006/customXml" ds:itemID="{53A8D8B4-2635-4A91-BD61-9D057F2386C9}"/>
</file>

<file path=customXml/itemProps2.xml><?xml version="1.0" encoding="utf-8"?>
<ds:datastoreItem xmlns:ds="http://schemas.openxmlformats.org/officeDocument/2006/customXml" ds:itemID="{5A31F99E-9A59-488F-A847-706B243B62D1}"/>
</file>

<file path=customXml/itemProps3.xml><?xml version="1.0" encoding="utf-8"?>
<ds:datastoreItem xmlns:ds="http://schemas.openxmlformats.org/officeDocument/2006/customXml" ds:itemID="{5D4B0B78-A546-4E9F-8310-826691E3E46D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560</Words>
  <Application>Microsoft Macintosh PowerPoint</Application>
  <PresentationFormat>Widescreen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MS PGothic</vt:lpstr>
      <vt:lpstr>Calibri</vt:lpstr>
      <vt:lpstr>Roboto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Data and Complexity control</vt:lpstr>
      <vt:lpstr>Logistic regression (No. of records in the test set: 156)</vt:lpstr>
      <vt:lpstr>PowerPoint Presentation</vt:lpstr>
      <vt:lpstr>PowerPoint Presentation</vt:lpstr>
      <vt:lpstr>Rail network simulation</vt:lpstr>
      <vt:lpstr>System reliability methods</vt:lpstr>
      <vt:lpstr>System reliability methods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Giuliano Punzo</cp:lastModifiedBy>
  <cp:revision>2</cp:revision>
  <dcterms:modified xsi:type="dcterms:W3CDTF">2024-09-06T16:10:22Z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0x010100E075EE2FFFAF2947BEFB6D2A9E2A1DB5</vt:lpwstr>
  </property>
</Properties>
</file>