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852" r:id="rId2"/>
    <p:sldId id="2147473242" r:id="rId3"/>
    <p:sldId id="2147473244" r:id="rId4"/>
    <p:sldId id="2147473245" r:id="rId5"/>
    <p:sldId id="2147473246" r:id="rId6"/>
    <p:sldId id="2147473247" r:id="rId7"/>
    <p:sldId id="2147473248" r:id="rId8"/>
    <p:sldId id="2147473249" r:id="rId9"/>
    <p:sldId id="2147473250" r:id="rId10"/>
    <p:sldId id="2147473251" r:id="rId11"/>
    <p:sldId id="2147473252" r:id="rId12"/>
    <p:sldId id="2147473253" r:id="rId13"/>
    <p:sldId id="2147473254" r:id="rId14"/>
    <p:sldId id="2147473255" r:id="rId15"/>
    <p:sldId id="2147473256" r:id="rId16"/>
    <p:sldId id="2147473257" r:id="rId17"/>
    <p:sldId id="2147473258" r:id="rId18"/>
    <p:sldId id="2147473259" r:id="rId19"/>
    <p:sldId id="2147473260" r:id="rId20"/>
    <p:sldId id="2147473261" r:id="rId21"/>
    <p:sldId id="2147473262" r:id="rId22"/>
    <p:sldId id="2147473263" r:id="rId23"/>
    <p:sldId id="2147473264" r:id="rId24"/>
    <p:sldId id="2147473265" r:id="rId25"/>
    <p:sldId id="2147473266" r:id="rId26"/>
    <p:sldId id="2147473268" r:id="rId27"/>
    <p:sldId id="2147473218" r:id="rId28"/>
    <p:sldId id="2147473219" r:id="rId29"/>
    <p:sldId id="2147473220" r:id="rId30"/>
    <p:sldId id="2147473221" r:id="rId31"/>
    <p:sldId id="2147473222" r:id="rId32"/>
    <p:sldId id="2147473223" r:id="rId33"/>
    <p:sldId id="2147473224" r:id="rId34"/>
    <p:sldId id="2147473229" r:id="rId35"/>
    <p:sldId id="2147473228" r:id="rId36"/>
    <p:sldId id="2147473227" r:id="rId37"/>
    <p:sldId id="2147473226" r:id="rId38"/>
    <p:sldId id="2147473225" r:id="rId39"/>
    <p:sldId id="2147473230" r:id="rId40"/>
    <p:sldId id="2147473234" r:id="rId41"/>
    <p:sldId id="2147473231" r:id="rId42"/>
    <p:sldId id="2147473233" r:id="rId43"/>
    <p:sldId id="2147473235" r:id="rId44"/>
    <p:sldId id="2147473232" r:id="rId45"/>
    <p:sldId id="2147473236" r:id="rId46"/>
    <p:sldId id="2147473237" r:id="rId47"/>
    <p:sldId id="2147473238" r:id="rId48"/>
    <p:sldId id="2147473239" r:id="rId49"/>
    <p:sldId id="2147473240" r:id="rId50"/>
    <p:sldId id="2147473241"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94660"/>
  </p:normalViewPr>
  <p:slideViewPr>
    <p:cSldViewPr snapToGrid="0">
      <p:cViewPr varScale="1">
        <p:scale>
          <a:sx n="116" d="100"/>
          <a:sy n="116" d="100"/>
        </p:scale>
        <p:origin x="276"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A039A-6AF5-0AAC-8745-F93A34CD756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5845844-9098-B1EE-DE2A-6A5191E43EA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2AC0FDC-338F-1508-B1C1-6C2C889084B9}"/>
              </a:ext>
            </a:extLst>
          </p:cNvPr>
          <p:cNvSpPr>
            <a:spLocks noGrp="1"/>
          </p:cNvSpPr>
          <p:nvPr>
            <p:ph type="dt" sz="half" idx="10"/>
          </p:nvPr>
        </p:nvSpPr>
        <p:spPr/>
        <p:txBody>
          <a:bodyPr/>
          <a:lstStyle/>
          <a:p>
            <a:fld id="{75B60A64-687F-2046-90FF-C9303948A399}" type="datetimeFigureOut">
              <a:rPr lang="en-US" smtClean="0"/>
              <a:t>11/1/2024</a:t>
            </a:fld>
            <a:endParaRPr lang="en-US"/>
          </a:p>
        </p:txBody>
      </p:sp>
      <p:sp>
        <p:nvSpPr>
          <p:cNvPr id="5" name="Footer Placeholder 4">
            <a:extLst>
              <a:ext uri="{FF2B5EF4-FFF2-40B4-BE49-F238E27FC236}">
                <a16:creationId xmlns:a16="http://schemas.microsoft.com/office/drawing/2014/main" id="{4DEA7578-A5CF-9F85-B126-8735124ADE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0EA8AA-9522-0A24-38C9-3743AB6C59D3}"/>
              </a:ext>
            </a:extLst>
          </p:cNvPr>
          <p:cNvSpPr>
            <a:spLocks noGrp="1"/>
          </p:cNvSpPr>
          <p:nvPr>
            <p:ph type="sldNum" sz="quarter" idx="12"/>
          </p:nvPr>
        </p:nvSpPr>
        <p:spPr/>
        <p:txBody>
          <a:bodyPr/>
          <a:lstStyle/>
          <a:p>
            <a:fld id="{200FB6F8-EE3C-9647-A0F8-31AE7B0D2502}" type="slidenum">
              <a:rPr lang="en-US" smtClean="0"/>
              <a:t>‹#›</a:t>
            </a:fld>
            <a:endParaRPr lang="en-US"/>
          </a:p>
        </p:txBody>
      </p:sp>
    </p:spTree>
    <p:extLst>
      <p:ext uri="{BB962C8B-B14F-4D97-AF65-F5344CB8AC3E}">
        <p14:creationId xmlns:p14="http://schemas.microsoft.com/office/powerpoint/2010/main" val="19715565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BCBFC-14BE-09BA-DE2C-2E9537E94202}"/>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A63322C-95FA-340B-9E55-86D5326635F2}"/>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F4F019F-F8A2-5340-FA67-EEC21B00C8A2}"/>
              </a:ext>
            </a:extLst>
          </p:cNvPr>
          <p:cNvSpPr>
            <a:spLocks noGrp="1"/>
          </p:cNvSpPr>
          <p:nvPr>
            <p:ph type="dt" sz="half" idx="10"/>
          </p:nvPr>
        </p:nvSpPr>
        <p:spPr/>
        <p:txBody>
          <a:bodyPr/>
          <a:lstStyle/>
          <a:p>
            <a:fld id="{75B60A64-687F-2046-90FF-C9303948A399}" type="datetimeFigureOut">
              <a:rPr lang="en-US" smtClean="0"/>
              <a:t>11/1/2024</a:t>
            </a:fld>
            <a:endParaRPr lang="en-US"/>
          </a:p>
        </p:txBody>
      </p:sp>
      <p:sp>
        <p:nvSpPr>
          <p:cNvPr id="5" name="Footer Placeholder 4">
            <a:extLst>
              <a:ext uri="{FF2B5EF4-FFF2-40B4-BE49-F238E27FC236}">
                <a16:creationId xmlns:a16="http://schemas.microsoft.com/office/drawing/2014/main" id="{2314CEA6-F709-BC41-10B1-7C7B6DF3AF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DCA371-42E7-A2B5-AB13-8CDC9776422F}"/>
              </a:ext>
            </a:extLst>
          </p:cNvPr>
          <p:cNvSpPr>
            <a:spLocks noGrp="1"/>
          </p:cNvSpPr>
          <p:nvPr>
            <p:ph type="sldNum" sz="quarter" idx="12"/>
          </p:nvPr>
        </p:nvSpPr>
        <p:spPr/>
        <p:txBody>
          <a:bodyPr/>
          <a:lstStyle/>
          <a:p>
            <a:fld id="{200FB6F8-EE3C-9647-A0F8-31AE7B0D2502}" type="slidenum">
              <a:rPr lang="en-US" smtClean="0"/>
              <a:t>‹#›</a:t>
            </a:fld>
            <a:endParaRPr lang="en-US"/>
          </a:p>
        </p:txBody>
      </p:sp>
    </p:spTree>
    <p:extLst>
      <p:ext uri="{BB962C8B-B14F-4D97-AF65-F5344CB8AC3E}">
        <p14:creationId xmlns:p14="http://schemas.microsoft.com/office/powerpoint/2010/main" val="42316161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D57F1A3-90CE-A994-A82D-77D20EFA5AEF}"/>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E17E6FB-2577-5D92-B790-834CE56727C0}"/>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FAEB099-DD0F-C0B9-4D07-9873DAFB164B}"/>
              </a:ext>
            </a:extLst>
          </p:cNvPr>
          <p:cNvSpPr>
            <a:spLocks noGrp="1"/>
          </p:cNvSpPr>
          <p:nvPr>
            <p:ph type="dt" sz="half" idx="10"/>
          </p:nvPr>
        </p:nvSpPr>
        <p:spPr/>
        <p:txBody>
          <a:bodyPr/>
          <a:lstStyle/>
          <a:p>
            <a:fld id="{75B60A64-687F-2046-90FF-C9303948A399}" type="datetimeFigureOut">
              <a:rPr lang="en-US" smtClean="0"/>
              <a:t>11/1/2024</a:t>
            </a:fld>
            <a:endParaRPr lang="en-US"/>
          </a:p>
        </p:txBody>
      </p:sp>
      <p:sp>
        <p:nvSpPr>
          <p:cNvPr id="5" name="Footer Placeholder 4">
            <a:extLst>
              <a:ext uri="{FF2B5EF4-FFF2-40B4-BE49-F238E27FC236}">
                <a16:creationId xmlns:a16="http://schemas.microsoft.com/office/drawing/2014/main" id="{D11058DD-F685-DA42-8F59-DF291BAFA9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714345-E5B0-1C75-B7B5-5559A13DF1BA}"/>
              </a:ext>
            </a:extLst>
          </p:cNvPr>
          <p:cNvSpPr>
            <a:spLocks noGrp="1"/>
          </p:cNvSpPr>
          <p:nvPr>
            <p:ph type="sldNum" sz="quarter" idx="12"/>
          </p:nvPr>
        </p:nvSpPr>
        <p:spPr/>
        <p:txBody>
          <a:bodyPr/>
          <a:lstStyle/>
          <a:p>
            <a:fld id="{200FB6F8-EE3C-9647-A0F8-31AE7B0D2502}" type="slidenum">
              <a:rPr lang="en-US" smtClean="0"/>
              <a:t>‹#›</a:t>
            </a:fld>
            <a:endParaRPr lang="en-US"/>
          </a:p>
        </p:txBody>
      </p:sp>
    </p:spTree>
    <p:extLst>
      <p:ext uri="{BB962C8B-B14F-4D97-AF65-F5344CB8AC3E}">
        <p14:creationId xmlns:p14="http://schemas.microsoft.com/office/powerpoint/2010/main" val="29231698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a:t>Click to edit Master title style</a:t>
            </a:r>
            <a:endParaRPr lang="en-GB"/>
          </a:p>
        </p:txBody>
      </p:sp>
      <p:sp>
        <p:nvSpPr>
          <p:cNvPr id="13" name="Text Placeholder 12"/>
          <p:cNvSpPr>
            <a:spLocks noGrp="1"/>
          </p:cNvSpPr>
          <p:nvPr>
            <p:ph type="body" sz="quarter" idx="10"/>
          </p:nvPr>
        </p:nvSpPr>
        <p:spPr>
          <a:xfrm>
            <a:off x="1441449" y="1448311"/>
            <a:ext cx="9512939" cy="4301975"/>
          </a:xfrm>
          <a:prstGeom prst="rect">
            <a:avLst/>
          </a:prstGeom>
        </p:spPr>
        <p:txBody>
          <a:bodyPr/>
          <a:lstStyle>
            <a:lvl1pPr marL="285750" indent="-285750">
              <a:buSzPct val="110000"/>
              <a:buFont typeface="Arial" panose="020B0604020202020204" pitchFamily="34" charset="0"/>
              <a:buChar char="•"/>
              <a:defRPr sz="2000"/>
            </a:lvl1pPr>
            <a:lvl2pPr marL="742950" indent="-285750">
              <a:buFont typeface="Courier New" panose="02070309020205020404" pitchFamily="49" charset="0"/>
              <a:buChar char="o"/>
              <a:defRPr>
                <a:solidFill>
                  <a:schemeClr val="tx2"/>
                </a:solidFill>
              </a:defRPr>
            </a:lvl2pPr>
            <a:lvl3pPr marL="1200150" indent="-285750">
              <a:buFont typeface="Arial" panose="020B0604020202020204" pitchFamily="34" charset="0"/>
              <a:buChar char="•"/>
              <a:defRPr>
                <a:solidFill>
                  <a:schemeClr val="tx2"/>
                </a:solidFill>
              </a:defRPr>
            </a:lvl3pPr>
            <a:lvl4pPr marL="1657350" indent="-285750">
              <a:buFont typeface="Arial" panose="020B0604020202020204" pitchFamily="34" charset="0"/>
              <a:buChar char="•"/>
              <a:defRPr>
                <a:solidFill>
                  <a:schemeClr val="tx2"/>
                </a:solidFill>
              </a:defRPr>
            </a:lvl4pPr>
            <a:lvl5pPr marL="2114550" indent="-285750">
              <a:buFont typeface="Arial" panose="020B0604020202020204" pitchFamily="34" charset="0"/>
              <a:buChar cha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199738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50311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EAAB00"/>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7583989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89387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06609-4308-3CF2-B12D-86807BEE8DC2}"/>
              </a:ext>
            </a:extLst>
          </p:cNvPr>
          <p:cNvSpPr>
            <a:spLocks noGrp="1"/>
          </p:cNvSpPr>
          <p:nvPr>
            <p:ph type="ctrTitle" hasCustomPrompt="1"/>
          </p:nvPr>
        </p:nvSpPr>
        <p:spPr>
          <a:xfrm>
            <a:off x="1524000" y="1122363"/>
            <a:ext cx="9144000" cy="2387600"/>
          </a:xfrm>
        </p:spPr>
        <p:txBody>
          <a:bodyPr anchor="b"/>
          <a:lstStyle>
            <a:lvl1pPr algn="ctr">
              <a:defRPr sz="6000" b="1">
                <a:solidFill>
                  <a:schemeClr val="bg1">
                    <a:lumMod val="95000"/>
                  </a:schemeClr>
                </a:solidFill>
                <a:latin typeface="Helvetica" pitchFamily="2" charset="0"/>
              </a:defRPr>
            </a:lvl1pPr>
          </a:lstStyle>
          <a:p>
            <a:r>
              <a:rPr lang="en-GB"/>
              <a:t>What is DAFNI? </a:t>
            </a:r>
            <a:endParaRPr lang="en-US"/>
          </a:p>
        </p:txBody>
      </p:sp>
      <p:sp>
        <p:nvSpPr>
          <p:cNvPr id="3" name="Subtitle 2">
            <a:extLst>
              <a:ext uri="{FF2B5EF4-FFF2-40B4-BE49-F238E27FC236}">
                <a16:creationId xmlns:a16="http://schemas.microsoft.com/office/drawing/2014/main" id="{3C140812-7D4C-B66B-5070-E545FFA1D0C2}"/>
              </a:ext>
            </a:extLst>
          </p:cNvPr>
          <p:cNvSpPr>
            <a:spLocks noGrp="1"/>
          </p:cNvSpPr>
          <p:nvPr>
            <p:ph type="subTitle" idx="1" hasCustomPrompt="1"/>
          </p:nvPr>
        </p:nvSpPr>
        <p:spPr>
          <a:xfrm>
            <a:off x="9164515" y="3419"/>
            <a:ext cx="3006970" cy="365125"/>
          </a:xfrm>
        </p:spPr>
        <p:txBody>
          <a:bodyPr>
            <a:noAutofit/>
          </a:bodyPr>
          <a:lstStyle>
            <a:lvl1pPr marL="0" indent="0" algn="ctr">
              <a:buNone/>
              <a:defRPr sz="2600">
                <a:solidFill>
                  <a:schemeClr val="bg1"/>
                </a:solidFill>
                <a:latin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err="1"/>
              <a:t>www.dafni.ac.uk</a:t>
            </a:r>
            <a:endParaRPr lang="en-US"/>
          </a:p>
        </p:txBody>
      </p:sp>
      <p:sp>
        <p:nvSpPr>
          <p:cNvPr id="4" name="Date Placeholder 3">
            <a:extLst>
              <a:ext uri="{FF2B5EF4-FFF2-40B4-BE49-F238E27FC236}">
                <a16:creationId xmlns:a16="http://schemas.microsoft.com/office/drawing/2014/main" id="{FD6B66D2-6322-440B-B2D7-0B19BB893AF1}"/>
              </a:ext>
            </a:extLst>
          </p:cNvPr>
          <p:cNvSpPr>
            <a:spLocks noGrp="1"/>
          </p:cNvSpPr>
          <p:nvPr>
            <p:ph type="dt" sz="half" idx="10"/>
          </p:nvPr>
        </p:nvSpPr>
        <p:spPr/>
        <p:txBody>
          <a:bodyPr/>
          <a:lstStyle/>
          <a:p>
            <a:fld id="{75B60A64-687F-2046-90FF-C9303948A399}" type="datetimeFigureOut">
              <a:rPr lang="en-US" smtClean="0"/>
              <a:t>11/1/2024</a:t>
            </a:fld>
            <a:endParaRPr lang="en-US"/>
          </a:p>
        </p:txBody>
      </p:sp>
      <p:sp>
        <p:nvSpPr>
          <p:cNvPr id="5" name="Footer Placeholder 4">
            <a:extLst>
              <a:ext uri="{FF2B5EF4-FFF2-40B4-BE49-F238E27FC236}">
                <a16:creationId xmlns:a16="http://schemas.microsoft.com/office/drawing/2014/main" id="{ABAE3E9D-4D87-4326-FD0B-BF659B344C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23F81B-B0CC-EC0F-EAED-96280557C542}"/>
              </a:ext>
            </a:extLst>
          </p:cNvPr>
          <p:cNvSpPr>
            <a:spLocks noGrp="1"/>
          </p:cNvSpPr>
          <p:nvPr>
            <p:ph type="sldNum" sz="quarter" idx="12"/>
          </p:nvPr>
        </p:nvSpPr>
        <p:spPr/>
        <p:txBody>
          <a:bodyPr/>
          <a:lstStyle/>
          <a:p>
            <a:fld id="{200FB6F8-EE3C-9647-A0F8-31AE7B0D2502}" type="slidenum">
              <a:rPr lang="en-US" smtClean="0"/>
              <a:t>‹#›</a:t>
            </a:fld>
            <a:endParaRPr lang="en-US"/>
          </a:p>
        </p:txBody>
      </p:sp>
    </p:spTree>
    <p:extLst>
      <p:ext uri="{BB962C8B-B14F-4D97-AF65-F5344CB8AC3E}">
        <p14:creationId xmlns:p14="http://schemas.microsoft.com/office/powerpoint/2010/main" val="23585380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6F175-E939-7D3A-6AD4-70196F8556C7}"/>
              </a:ext>
            </a:extLst>
          </p:cNvPr>
          <p:cNvSpPr>
            <a:spLocks noGrp="1"/>
          </p:cNvSpPr>
          <p:nvPr>
            <p:ph type="title" hasCustomPrompt="1"/>
          </p:nvPr>
        </p:nvSpPr>
        <p:spPr>
          <a:xfrm>
            <a:off x="1724176" y="1998283"/>
            <a:ext cx="9200598" cy="683702"/>
          </a:xfrm>
        </p:spPr>
        <p:txBody>
          <a:bodyPr anchor="b">
            <a:normAutofit/>
          </a:bodyPr>
          <a:lstStyle>
            <a:lvl1pPr>
              <a:defRPr sz="3600" b="1">
                <a:solidFill>
                  <a:schemeClr val="bg1">
                    <a:lumMod val="95000"/>
                  </a:schemeClr>
                </a:solidFill>
                <a:latin typeface="Helvetica" pitchFamily="2" charset="0"/>
              </a:defRPr>
            </a:lvl1pPr>
          </a:lstStyle>
          <a:p>
            <a:r>
              <a:rPr lang="en-GB"/>
              <a:t>Main bullet point</a:t>
            </a:r>
            <a:endParaRPr lang="en-US"/>
          </a:p>
        </p:txBody>
      </p:sp>
      <p:sp>
        <p:nvSpPr>
          <p:cNvPr id="4" name="Date Placeholder 3">
            <a:extLst>
              <a:ext uri="{FF2B5EF4-FFF2-40B4-BE49-F238E27FC236}">
                <a16:creationId xmlns:a16="http://schemas.microsoft.com/office/drawing/2014/main" id="{A46EB090-42BD-E5F1-C1D0-CA368863CA10}"/>
              </a:ext>
            </a:extLst>
          </p:cNvPr>
          <p:cNvSpPr>
            <a:spLocks noGrp="1"/>
          </p:cNvSpPr>
          <p:nvPr>
            <p:ph type="dt" sz="half" idx="10"/>
          </p:nvPr>
        </p:nvSpPr>
        <p:spPr/>
        <p:txBody>
          <a:bodyPr/>
          <a:lstStyle/>
          <a:p>
            <a:fld id="{75B60A64-687F-2046-90FF-C9303948A399}" type="datetimeFigureOut">
              <a:rPr lang="en-US" smtClean="0"/>
              <a:t>11/1/2024</a:t>
            </a:fld>
            <a:endParaRPr lang="en-US"/>
          </a:p>
        </p:txBody>
      </p:sp>
      <p:sp>
        <p:nvSpPr>
          <p:cNvPr id="5" name="Footer Placeholder 4">
            <a:extLst>
              <a:ext uri="{FF2B5EF4-FFF2-40B4-BE49-F238E27FC236}">
                <a16:creationId xmlns:a16="http://schemas.microsoft.com/office/drawing/2014/main" id="{15FCA1FE-6F6B-FA54-9B08-D6B3CB7873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3D485A-5DF5-5FBB-7F25-C8EA1D3394C7}"/>
              </a:ext>
            </a:extLst>
          </p:cNvPr>
          <p:cNvSpPr>
            <a:spLocks noGrp="1"/>
          </p:cNvSpPr>
          <p:nvPr>
            <p:ph type="sldNum" sz="quarter" idx="12"/>
          </p:nvPr>
        </p:nvSpPr>
        <p:spPr/>
        <p:txBody>
          <a:bodyPr/>
          <a:lstStyle/>
          <a:p>
            <a:fld id="{200FB6F8-EE3C-9647-A0F8-31AE7B0D2502}" type="slidenum">
              <a:rPr lang="en-US" smtClean="0"/>
              <a:t>‹#›</a:t>
            </a:fld>
            <a:endParaRPr lang="en-US"/>
          </a:p>
        </p:txBody>
      </p:sp>
      <p:pic>
        <p:nvPicPr>
          <p:cNvPr id="7" name="Picture 6" descr="A white circle with circles and dots&#10;&#10;Description automatically generated">
            <a:extLst>
              <a:ext uri="{FF2B5EF4-FFF2-40B4-BE49-F238E27FC236}">
                <a16:creationId xmlns:a16="http://schemas.microsoft.com/office/drawing/2014/main" id="{8C9568B6-E346-C9A7-FC22-4F99147F5D57}"/>
              </a:ext>
            </a:extLst>
          </p:cNvPr>
          <p:cNvPicPr>
            <a:picLocks noChangeAspect="1"/>
          </p:cNvPicPr>
          <p:nvPr userDrawn="1"/>
        </p:nvPicPr>
        <p:blipFill>
          <a:blip r:embed="rId2"/>
          <a:stretch>
            <a:fillRect/>
          </a:stretch>
        </p:blipFill>
        <p:spPr>
          <a:xfrm>
            <a:off x="1267226" y="2236822"/>
            <a:ext cx="347501" cy="354315"/>
          </a:xfrm>
          <a:prstGeom prst="rect">
            <a:avLst/>
          </a:prstGeom>
        </p:spPr>
      </p:pic>
      <p:sp>
        <p:nvSpPr>
          <p:cNvPr id="8" name="Title 1">
            <a:extLst>
              <a:ext uri="{FF2B5EF4-FFF2-40B4-BE49-F238E27FC236}">
                <a16:creationId xmlns:a16="http://schemas.microsoft.com/office/drawing/2014/main" id="{A75FA367-436E-46EA-15C3-98CAED696EFE}"/>
              </a:ext>
            </a:extLst>
          </p:cNvPr>
          <p:cNvSpPr txBox="1">
            <a:spLocks/>
          </p:cNvSpPr>
          <p:nvPr userDrawn="1"/>
        </p:nvSpPr>
        <p:spPr>
          <a:xfrm>
            <a:off x="2146852" y="2681985"/>
            <a:ext cx="9200598" cy="54297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b="1" kern="1200">
                <a:solidFill>
                  <a:schemeClr val="bg1">
                    <a:lumMod val="95000"/>
                  </a:schemeClr>
                </a:solidFill>
                <a:latin typeface="Helvetica" pitchFamily="2" charset="0"/>
                <a:ea typeface="+mj-ea"/>
                <a:cs typeface="+mj-cs"/>
              </a:defRPr>
            </a:lvl1pPr>
          </a:lstStyle>
          <a:p>
            <a:r>
              <a:rPr lang="en-GB" sz="2800" b="0"/>
              <a:t>Sub bullet point</a:t>
            </a:r>
            <a:endParaRPr lang="en-US" sz="2800" b="0"/>
          </a:p>
        </p:txBody>
      </p:sp>
      <p:sp>
        <p:nvSpPr>
          <p:cNvPr id="9" name="Oval 8">
            <a:extLst>
              <a:ext uri="{FF2B5EF4-FFF2-40B4-BE49-F238E27FC236}">
                <a16:creationId xmlns:a16="http://schemas.microsoft.com/office/drawing/2014/main" id="{9508E60C-473F-B41E-86D7-F4F564602E59}"/>
              </a:ext>
            </a:extLst>
          </p:cNvPr>
          <p:cNvSpPr/>
          <p:nvPr userDrawn="1"/>
        </p:nvSpPr>
        <p:spPr>
          <a:xfrm>
            <a:off x="1961500" y="2855111"/>
            <a:ext cx="185352" cy="196722"/>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7312168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D6272-C635-D5FD-6B5E-DD7CE10E2D3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9E0BAEDB-FD8B-013D-6C4D-B9B82102D538}"/>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999CCD0C-1B4B-E79C-4D0A-EE6253FAD5AC}"/>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9F40E73C-8769-AC9E-6B65-4E16FB1B8879}"/>
              </a:ext>
            </a:extLst>
          </p:cNvPr>
          <p:cNvSpPr>
            <a:spLocks noGrp="1"/>
          </p:cNvSpPr>
          <p:nvPr>
            <p:ph type="dt" sz="half" idx="10"/>
          </p:nvPr>
        </p:nvSpPr>
        <p:spPr/>
        <p:txBody>
          <a:bodyPr/>
          <a:lstStyle/>
          <a:p>
            <a:fld id="{75B60A64-687F-2046-90FF-C9303948A399}" type="datetimeFigureOut">
              <a:rPr lang="en-US" smtClean="0"/>
              <a:t>11/1/2024</a:t>
            </a:fld>
            <a:endParaRPr lang="en-US"/>
          </a:p>
        </p:txBody>
      </p:sp>
      <p:sp>
        <p:nvSpPr>
          <p:cNvPr id="6" name="Footer Placeholder 5">
            <a:extLst>
              <a:ext uri="{FF2B5EF4-FFF2-40B4-BE49-F238E27FC236}">
                <a16:creationId xmlns:a16="http://schemas.microsoft.com/office/drawing/2014/main" id="{49E7D032-89C4-F3B2-5EB2-51B78BF9C4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763A05-135B-6396-B672-DD4C347AE2E3}"/>
              </a:ext>
            </a:extLst>
          </p:cNvPr>
          <p:cNvSpPr>
            <a:spLocks noGrp="1"/>
          </p:cNvSpPr>
          <p:nvPr>
            <p:ph type="sldNum" sz="quarter" idx="12"/>
          </p:nvPr>
        </p:nvSpPr>
        <p:spPr/>
        <p:txBody>
          <a:bodyPr/>
          <a:lstStyle/>
          <a:p>
            <a:fld id="{200FB6F8-EE3C-9647-A0F8-31AE7B0D2502}" type="slidenum">
              <a:rPr lang="en-US" smtClean="0"/>
              <a:t>‹#›</a:t>
            </a:fld>
            <a:endParaRPr lang="en-US"/>
          </a:p>
        </p:txBody>
      </p:sp>
    </p:spTree>
    <p:extLst>
      <p:ext uri="{BB962C8B-B14F-4D97-AF65-F5344CB8AC3E}">
        <p14:creationId xmlns:p14="http://schemas.microsoft.com/office/powerpoint/2010/main" val="26368389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5C5D3-A242-D336-C348-EC1B1B1D9D1D}"/>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3929D64-AD5B-49AF-4F86-BFB10190B2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DDDC823-3EAB-473B-CD3D-56874ECAB316}"/>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0D96523D-06F0-347A-B88B-CBCE2B02A4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90AEE8B-F7C5-E390-4394-DDB20053D0AD}"/>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71C2128F-D9B0-A7C7-31A5-A7D9863DF906}"/>
              </a:ext>
            </a:extLst>
          </p:cNvPr>
          <p:cNvSpPr>
            <a:spLocks noGrp="1"/>
          </p:cNvSpPr>
          <p:nvPr>
            <p:ph type="dt" sz="half" idx="10"/>
          </p:nvPr>
        </p:nvSpPr>
        <p:spPr/>
        <p:txBody>
          <a:bodyPr/>
          <a:lstStyle/>
          <a:p>
            <a:fld id="{75B60A64-687F-2046-90FF-C9303948A399}" type="datetimeFigureOut">
              <a:rPr lang="en-US" smtClean="0"/>
              <a:t>11/1/2024</a:t>
            </a:fld>
            <a:endParaRPr lang="en-US"/>
          </a:p>
        </p:txBody>
      </p:sp>
      <p:sp>
        <p:nvSpPr>
          <p:cNvPr id="8" name="Footer Placeholder 7">
            <a:extLst>
              <a:ext uri="{FF2B5EF4-FFF2-40B4-BE49-F238E27FC236}">
                <a16:creationId xmlns:a16="http://schemas.microsoft.com/office/drawing/2014/main" id="{85B90BDE-229D-737B-BD16-B9C497B470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50CB6BF-799A-CE74-C9DD-C87D675C0473}"/>
              </a:ext>
            </a:extLst>
          </p:cNvPr>
          <p:cNvSpPr>
            <a:spLocks noGrp="1"/>
          </p:cNvSpPr>
          <p:nvPr>
            <p:ph type="sldNum" sz="quarter" idx="12"/>
          </p:nvPr>
        </p:nvSpPr>
        <p:spPr/>
        <p:txBody>
          <a:bodyPr/>
          <a:lstStyle/>
          <a:p>
            <a:fld id="{200FB6F8-EE3C-9647-A0F8-31AE7B0D2502}" type="slidenum">
              <a:rPr lang="en-US" smtClean="0"/>
              <a:t>‹#›</a:t>
            </a:fld>
            <a:endParaRPr lang="en-US"/>
          </a:p>
        </p:txBody>
      </p:sp>
    </p:spTree>
    <p:extLst>
      <p:ext uri="{BB962C8B-B14F-4D97-AF65-F5344CB8AC3E}">
        <p14:creationId xmlns:p14="http://schemas.microsoft.com/office/powerpoint/2010/main" val="6831519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BBAEC-2B1D-E4AE-C46E-D7B2E86353D9}"/>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2F1BCF30-CA22-61E5-D64D-3A0A7BA51B89}"/>
              </a:ext>
            </a:extLst>
          </p:cNvPr>
          <p:cNvSpPr>
            <a:spLocks noGrp="1"/>
          </p:cNvSpPr>
          <p:nvPr>
            <p:ph type="dt" sz="half" idx="10"/>
          </p:nvPr>
        </p:nvSpPr>
        <p:spPr/>
        <p:txBody>
          <a:bodyPr/>
          <a:lstStyle/>
          <a:p>
            <a:fld id="{75B60A64-687F-2046-90FF-C9303948A399}" type="datetimeFigureOut">
              <a:rPr lang="en-US" smtClean="0"/>
              <a:t>11/1/2024</a:t>
            </a:fld>
            <a:endParaRPr lang="en-US"/>
          </a:p>
        </p:txBody>
      </p:sp>
      <p:sp>
        <p:nvSpPr>
          <p:cNvPr id="4" name="Footer Placeholder 3">
            <a:extLst>
              <a:ext uri="{FF2B5EF4-FFF2-40B4-BE49-F238E27FC236}">
                <a16:creationId xmlns:a16="http://schemas.microsoft.com/office/drawing/2014/main" id="{9F1ABAE4-90E0-9940-8320-F562425DB7E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D12DA9F-923F-D262-A6BF-399FA3BC282D}"/>
              </a:ext>
            </a:extLst>
          </p:cNvPr>
          <p:cNvSpPr>
            <a:spLocks noGrp="1"/>
          </p:cNvSpPr>
          <p:nvPr>
            <p:ph type="sldNum" sz="quarter" idx="12"/>
          </p:nvPr>
        </p:nvSpPr>
        <p:spPr/>
        <p:txBody>
          <a:bodyPr/>
          <a:lstStyle/>
          <a:p>
            <a:fld id="{200FB6F8-EE3C-9647-A0F8-31AE7B0D2502}" type="slidenum">
              <a:rPr lang="en-US" smtClean="0"/>
              <a:t>‹#›</a:t>
            </a:fld>
            <a:endParaRPr lang="en-US"/>
          </a:p>
        </p:txBody>
      </p:sp>
    </p:spTree>
    <p:extLst>
      <p:ext uri="{BB962C8B-B14F-4D97-AF65-F5344CB8AC3E}">
        <p14:creationId xmlns:p14="http://schemas.microsoft.com/office/powerpoint/2010/main" val="35459334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411F94-0414-21AC-384D-D85CD3A3101F}"/>
              </a:ext>
            </a:extLst>
          </p:cNvPr>
          <p:cNvSpPr>
            <a:spLocks noGrp="1"/>
          </p:cNvSpPr>
          <p:nvPr>
            <p:ph type="dt" sz="half" idx="10"/>
          </p:nvPr>
        </p:nvSpPr>
        <p:spPr/>
        <p:txBody>
          <a:bodyPr/>
          <a:lstStyle/>
          <a:p>
            <a:fld id="{75B60A64-687F-2046-90FF-C9303948A399}" type="datetimeFigureOut">
              <a:rPr lang="en-US" smtClean="0"/>
              <a:t>11/1/2024</a:t>
            </a:fld>
            <a:endParaRPr lang="en-US"/>
          </a:p>
        </p:txBody>
      </p:sp>
      <p:sp>
        <p:nvSpPr>
          <p:cNvPr id="3" name="Footer Placeholder 2">
            <a:extLst>
              <a:ext uri="{FF2B5EF4-FFF2-40B4-BE49-F238E27FC236}">
                <a16:creationId xmlns:a16="http://schemas.microsoft.com/office/drawing/2014/main" id="{DDA719B9-F7AE-A380-E322-D9B4EB62243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F84E1C8-C427-6B08-B690-1DDF920E1B45}"/>
              </a:ext>
            </a:extLst>
          </p:cNvPr>
          <p:cNvSpPr>
            <a:spLocks noGrp="1"/>
          </p:cNvSpPr>
          <p:nvPr>
            <p:ph type="sldNum" sz="quarter" idx="12"/>
          </p:nvPr>
        </p:nvSpPr>
        <p:spPr/>
        <p:txBody>
          <a:bodyPr/>
          <a:lstStyle/>
          <a:p>
            <a:fld id="{200FB6F8-EE3C-9647-A0F8-31AE7B0D2502}" type="slidenum">
              <a:rPr lang="en-US" smtClean="0"/>
              <a:t>‹#›</a:t>
            </a:fld>
            <a:endParaRPr lang="en-US"/>
          </a:p>
        </p:txBody>
      </p:sp>
    </p:spTree>
    <p:extLst>
      <p:ext uri="{BB962C8B-B14F-4D97-AF65-F5344CB8AC3E}">
        <p14:creationId xmlns:p14="http://schemas.microsoft.com/office/powerpoint/2010/main" val="23618671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95EE6-5445-6904-5C2A-D45E29D1802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70CA2C6F-E669-A1C8-670A-4701058104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E9E9537-EE0D-29ED-0EF2-C97EE2C9CC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FBA0A4A-A8C9-844B-4F49-FE233C52A06A}"/>
              </a:ext>
            </a:extLst>
          </p:cNvPr>
          <p:cNvSpPr>
            <a:spLocks noGrp="1"/>
          </p:cNvSpPr>
          <p:nvPr>
            <p:ph type="dt" sz="half" idx="10"/>
          </p:nvPr>
        </p:nvSpPr>
        <p:spPr/>
        <p:txBody>
          <a:bodyPr/>
          <a:lstStyle/>
          <a:p>
            <a:fld id="{75B60A64-687F-2046-90FF-C9303948A399}" type="datetimeFigureOut">
              <a:rPr lang="en-US" smtClean="0"/>
              <a:t>11/1/2024</a:t>
            </a:fld>
            <a:endParaRPr lang="en-US"/>
          </a:p>
        </p:txBody>
      </p:sp>
      <p:sp>
        <p:nvSpPr>
          <p:cNvPr id="6" name="Footer Placeholder 5">
            <a:extLst>
              <a:ext uri="{FF2B5EF4-FFF2-40B4-BE49-F238E27FC236}">
                <a16:creationId xmlns:a16="http://schemas.microsoft.com/office/drawing/2014/main" id="{DF0FEB04-85D5-7B4F-B143-90D207F617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6EFF6F-A7D7-97BC-C42D-5D5147B887B6}"/>
              </a:ext>
            </a:extLst>
          </p:cNvPr>
          <p:cNvSpPr>
            <a:spLocks noGrp="1"/>
          </p:cNvSpPr>
          <p:nvPr>
            <p:ph type="sldNum" sz="quarter" idx="12"/>
          </p:nvPr>
        </p:nvSpPr>
        <p:spPr/>
        <p:txBody>
          <a:bodyPr/>
          <a:lstStyle/>
          <a:p>
            <a:fld id="{200FB6F8-EE3C-9647-A0F8-31AE7B0D2502}" type="slidenum">
              <a:rPr lang="en-US" smtClean="0"/>
              <a:t>‹#›</a:t>
            </a:fld>
            <a:endParaRPr lang="en-US"/>
          </a:p>
        </p:txBody>
      </p:sp>
    </p:spTree>
    <p:extLst>
      <p:ext uri="{BB962C8B-B14F-4D97-AF65-F5344CB8AC3E}">
        <p14:creationId xmlns:p14="http://schemas.microsoft.com/office/powerpoint/2010/main" val="10807173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81930-88C2-6798-A147-0B446FB2447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F439013-229A-306C-5E60-02BD9628EB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F2AC16F-7F04-353A-CF74-72275A561B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849216B-DEB4-ED32-112E-DD39F42BA8C6}"/>
              </a:ext>
            </a:extLst>
          </p:cNvPr>
          <p:cNvSpPr>
            <a:spLocks noGrp="1"/>
          </p:cNvSpPr>
          <p:nvPr>
            <p:ph type="dt" sz="half" idx="10"/>
          </p:nvPr>
        </p:nvSpPr>
        <p:spPr/>
        <p:txBody>
          <a:bodyPr/>
          <a:lstStyle/>
          <a:p>
            <a:fld id="{75B60A64-687F-2046-90FF-C9303948A399}" type="datetimeFigureOut">
              <a:rPr lang="en-US" smtClean="0"/>
              <a:t>11/1/2024</a:t>
            </a:fld>
            <a:endParaRPr lang="en-US"/>
          </a:p>
        </p:txBody>
      </p:sp>
      <p:sp>
        <p:nvSpPr>
          <p:cNvPr id="6" name="Footer Placeholder 5">
            <a:extLst>
              <a:ext uri="{FF2B5EF4-FFF2-40B4-BE49-F238E27FC236}">
                <a16:creationId xmlns:a16="http://schemas.microsoft.com/office/drawing/2014/main" id="{790F220F-6399-9138-C514-3BA83604D6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D0AE28-F3BA-ABDB-ECC3-CE96F2E6FE8C}"/>
              </a:ext>
            </a:extLst>
          </p:cNvPr>
          <p:cNvSpPr>
            <a:spLocks noGrp="1"/>
          </p:cNvSpPr>
          <p:nvPr>
            <p:ph type="sldNum" sz="quarter" idx="12"/>
          </p:nvPr>
        </p:nvSpPr>
        <p:spPr/>
        <p:txBody>
          <a:bodyPr/>
          <a:lstStyle/>
          <a:p>
            <a:fld id="{200FB6F8-EE3C-9647-A0F8-31AE7B0D2502}" type="slidenum">
              <a:rPr lang="en-US" smtClean="0"/>
              <a:t>‹#›</a:t>
            </a:fld>
            <a:endParaRPr lang="en-US"/>
          </a:p>
        </p:txBody>
      </p:sp>
    </p:spTree>
    <p:extLst>
      <p:ext uri="{BB962C8B-B14F-4D97-AF65-F5344CB8AC3E}">
        <p14:creationId xmlns:p14="http://schemas.microsoft.com/office/powerpoint/2010/main" val="38271979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21" Type="http://schemas.openxmlformats.org/officeDocument/2006/relationships/image" Target="../media/image5.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4725A4E-A2DB-2E96-1CED-8C2775F3AC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392A5BE-6320-EDA7-D3EC-D92CE5EBBD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3A0A8AA-395D-B64F-EDE9-A2070EA536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979297AB-3760-DFE7-D46C-14CC431574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3ABDA87-49DD-D082-5B29-ADA22CADF19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0FB6F8-EE3C-9647-A0F8-31AE7B0D2502}" type="slidenum">
              <a:rPr lang="en-US" smtClean="0"/>
              <a:t>‹#›</a:t>
            </a:fld>
            <a:endParaRPr lang="en-US"/>
          </a:p>
        </p:txBody>
      </p:sp>
      <p:pic>
        <p:nvPicPr>
          <p:cNvPr id="9" name="Picture 8" descr="A blue background with white dots and lines&#10;&#10;Description automatically generated">
            <a:extLst>
              <a:ext uri="{FF2B5EF4-FFF2-40B4-BE49-F238E27FC236}">
                <a16:creationId xmlns:a16="http://schemas.microsoft.com/office/drawing/2014/main" id="{69E53A62-9E61-9DC2-CA32-A3919E92B7E7}"/>
              </a:ext>
            </a:extLst>
          </p:cNvPr>
          <p:cNvPicPr>
            <a:picLocks noChangeAspect="1"/>
          </p:cNvPicPr>
          <p:nvPr userDrawn="1"/>
        </p:nvPicPr>
        <p:blipFill>
          <a:blip r:embed="rId17"/>
          <a:stretch>
            <a:fillRect/>
          </a:stretch>
        </p:blipFill>
        <p:spPr>
          <a:xfrm>
            <a:off x="-1" y="2677"/>
            <a:ext cx="12196765" cy="6855323"/>
          </a:xfrm>
          <a:prstGeom prst="rect">
            <a:avLst/>
          </a:prstGeom>
        </p:spPr>
      </p:pic>
      <p:sp>
        <p:nvSpPr>
          <p:cNvPr id="27" name="Rectangle 26">
            <a:extLst>
              <a:ext uri="{FF2B5EF4-FFF2-40B4-BE49-F238E27FC236}">
                <a16:creationId xmlns:a16="http://schemas.microsoft.com/office/drawing/2014/main" id="{CA6BA979-EA35-E42E-33E5-64829879C085}"/>
              </a:ext>
            </a:extLst>
          </p:cNvPr>
          <p:cNvSpPr/>
          <p:nvPr userDrawn="1"/>
        </p:nvSpPr>
        <p:spPr>
          <a:xfrm>
            <a:off x="0" y="5483724"/>
            <a:ext cx="12192000" cy="1386478"/>
          </a:xfrm>
          <a:prstGeom prst="rect">
            <a:avLst/>
          </a:prstGeom>
          <a:solidFill>
            <a:srgbClr val="A4A9B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A black and white sign with white text&#10;&#10;Description automatically generated">
            <a:extLst>
              <a:ext uri="{FF2B5EF4-FFF2-40B4-BE49-F238E27FC236}">
                <a16:creationId xmlns:a16="http://schemas.microsoft.com/office/drawing/2014/main" id="{3CEB4F38-DBFF-AEF5-5869-088E7947284F}"/>
              </a:ext>
            </a:extLst>
          </p:cNvPr>
          <p:cNvPicPr>
            <a:picLocks noChangeAspect="1"/>
          </p:cNvPicPr>
          <p:nvPr userDrawn="1"/>
        </p:nvPicPr>
        <p:blipFill>
          <a:blip r:embed="rId18"/>
          <a:stretch>
            <a:fillRect/>
          </a:stretch>
        </p:blipFill>
        <p:spPr>
          <a:xfrm>
            <a:off x="9219452" y="5522086"/>
            <a:ext cx="2585436" cy="1118351"/>
          </a:xfrm>
          <a:prstGeom prst="rect">
            <a:avLst/>
          </a:prstGeom>
        </p:spPr>
      </p:pic>
      <p:pic>
        <p:nvPicPr>
          <p:cNvPr id="21" name="Picture 20" descr="A black and blue background with blue text&#10;&#10;Description automatically generated">
            <a:extLst>
              <a:ext uri="{FF2B5EF4-FFF2-40B4-BE49-F238E27FC236}">
                <a16:creationId xmlns:a16="http://schemas.microsoft.com/office/drawing/2014/main" id="{8FE3F0B6-A0E0-6DE0-550C-D01E833694E7}"/>
              </a:ext>
            </a:extLst>
          </p:cNvPr>
          <p:cNvPicPr>
            <a:picLocks noChangeAspect="1"/>
          </p:cNvPicPr>
          <p:nvPr userDrawn="1"/>
        </p:nvPicPr>
        <p:blipFill>
          <a:blip r:embed="rId19"/>
          <a:stretch>
            <a:fillRect/>
          </a:stretch>
        </p:blipFill>
        <p:spPr>
          <a:xfrm>
            <a:off x="3356277" y="5632160"/>
            <a:ext cx="2321355" cy="1108804"/>
          </a:xfrm>
          <a:prstGeom prst="rect">
            <a:avLst/>
          </a:prstGeom>
        </p:spPr>
      </p:pic>
      <p:pic>
        <p:nvPicPr>
          <p:cNvPr id="19" name="Picture 18" descr="A blue and black logo&#10;&#10;Description automatically generated">
            <a:extLst>
              <a:ext uri="{FF2B5EF4-FFF2-40B4-BE49-F238E27FC236}">
                <a16:creationId xmlns:a16="http://schemas.microsoft.com/office/drawing/2014/main" id="{22BB3DC2-25B0-5424-7EA0-DF0AF9E8E5C5}"/>
              </a:ext>
            </a:extLst>
          </p:cNvPr>
          <p:cNvPicPr>
            <a:picLocks noChangeAspect="1"/>
          </p:cNvPicPr>
          <p:nvPr userDrawn="1"/>
        </p:nvPicPr>
        <p:blipFill>
          <a:blip r:embed="rId20"/>
          <a:stretch>
            <a:fillRect/>
          </a:stretch>
        </p:blipFill>
        <p:spPr>
          <a:xfrm>
            <a:off x="240142" y="5951594"/>
            <a:ext cx="2955494" cy="760256"/>
          </a:xfrm>
          <a:prstGeom prst="rect">
            <a:avLst/>
          </a:prstGeom>
        </p:spPr>
      </p:pic>
      <p:pic>
        <p:nvPicPr>
          <p:cNvPr id="23" name="Picture 22" descr="A logo with text on it&#10;&#10;Description automatically generated">
            <a:extLst>
              <a:ext uri="{FF2B5EF4-FFF2-40B4-BE49-F238E27FC236}">
                <a16:creationId xmlns:a16="http://schemas.microsoft.com/office/drawing/2014/main" id="{2E1C5DEA-AD09-99EE-F240-102B69DE18FB}"/>
              </a:ext>
            </a:extLst>
          </p:cNvPr>
          <p:cNvPicPr>
            <a:picLocks noChangeAspect="1"/>
          </p:cNvPicPr>
          <p:nvPr userDrawn="1"/>
        </p:nvPicPr>
        <p:blipFill>
          <a:blip r:embed="rId21"/>
          <a:stretch>
            <a:fillRect/>
          </a:stretch>
        </p:blipFill>
        <p:spPr>
          <a:xfrm>
            <a:off x="5931891" y="5959134"/>
            <a:ext cx="2955494" cy="740416"/>
          </a:xfrm>
          <a:prstGeom prst="rect">
            <a:avLst/>
          </a:prstGeom>
        </p:spPr>
      </p:pic>
    </p:spTree>
    <p:extLst>
      <p:ext uri="{BB962C8B-B14F-4D97-AF65-F5344CB8AC3E}">
        <p14:creationId xmlns:p14="http://schemas.microsoft.com/office/powerpoint/2010/main" val="28333365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2.jpeg"/><Relationship Id="rId1" Type="http://schemas.openxmlformats.org/officeDocument/2006/relationships/slideLayout" Target="../slideLayouts/slideLayout6.xml"/><Relationship Id="rId4" Type="http://schemas.openxmlformats.org/officeDocument/2006/relationships/hyperlink" Target="https://nic.org.uk/studies-reports/resilience/"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6.xml"/><Relationship Id="rId5" Type="http://schemas.openxmlformats.org/officeDocument/2006/relationships/image" Target="../media/image37.png"/><Relationship Id="rId4" Type="http://schemas.openxmlformats.org/officeDocument/2006/relationships/image" Target="../media/image36.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hyperlink" Target="https://nic.org.uk/studies-reports/new-technologies/data-sharing-in-infrastructure-2/" TargetMode="Externa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hyperlink" Target="http://www.dafni.ac.uk/" TargetMode="External"/><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image" Target="../media/image43.jpeg"/><Relationship Id="rId7" Type="http://schemas.openxmlformats.org/officeDocument/2006/relationships/image" Target="../media/image47.png"/><Relationship Id="rId12" Type="http://schemas.openxmlformats.org/officeDocument/2006/relationships/image" Target="../media/image52.png"/><Relationship Id="rId2" Type="http://schemas.openxmlformats.org/officeDocument/2006/relationships/image" Target="../media/image42.png"/><Relationship Id="rId16" Type="http://schemas.openxmlformats.org/officeDocument/2006/relationships/image" Target="../media/image56.png"/><Relationship Id="rId1" Type="http://schemas.openxmlformats.org/officeDocument/2006/relationships/slideLayout" Target="../slideLayouts/slideLayout6.xml"/><Relationship Id="rId6" Type="http://schemas.openxmlformats.org/officeDocument/2006/relationships/image" Target="../media/image46.jpeg"/><Relationship Id="rId11" Type="http://schemas.openxmlformats.org/officeDocument/2006/relationships/image" Target="../media/image51.png"/><Relationship Id="rId5" Type="http://schemas.openxmlformats.org/officeDocument/2006/relationships/image" Target="../media/image45.png"/><Relationship Id="rId15" Type="http://schemas.openxmlformats.org/officeDocument/2006/relationships/image" Target="../media/image55.jpe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 Id="rId14" Type="http://schemas.openxmlformats.org/officeDocument/2006/relationships/image" Target="../media/image54.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6.xml"/><Relationship Id="rId5" Type="http://schemas.openxmlformats.org/officeDocument/2006/relationships/image" Target="../media/image62.png"/><Relationship Id="rId4" Type="http://schemas.openxmlformats.org/officeDocument/2006/relationships/image" Target="../media/image61.png"/></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20.jpeg"/><Relationship Id="rId3" Type="http://schemas.openxmlformats.org/officeDocument/2006/relationships/image" Target="../media/image10.jpeg"/><Relationship Id="rId7" Type="http://schemas.openxmlformats.org/officeDocument/2006/relationships/image" Target="../media/image14.jpeg"/><Relationship Id="rId12" Type="http://schemas.openxmlformats.org/officeDocument/2006/relationships/image" Target="../media/image19.jpeg"/><Relationship Id="rId2" Type="http://schemas.openxmlformats.org/officeDocument/2006/relationships/image" Target="../media/image9.jpeg"/><Relationship Id="rId1" Type="http://schemas.openxmlformats.org/officeDocument/2006/relationships/slideLayout" Target="../slideLayouts/slideLayout6.xml"/><Relationship Id="rId6" Type="http://schemas.openxmlformats.org/officeDocument/2006/relationships/image" Target="../media/image13.jpeg"/><Relationship Id="rId11" Type="http://schemas.openxmlformats.org/officeDocument/2006/relationships/image" Target="../media/image18.jpeg"/><Relationship Id="rId5" Type="http://schemas.openxmlformats.org/officeDocument/2006/relationships/image" Target="../media/image12.jpeg"/><Relationship Id="rId15" Type="http://schemas.openxmlformats.org/officeDocument/2006/relationships/image" Target="../media/image22.jpe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jpeg"/><Relationship Id="rId14" Type="http://schemas.openxmlformats.org/officeDocument/2006/relationships/image" Target="../media/image21.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81CA4-CEDE-E807-3640-2E215A4459CB}"/>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C0D54ACD-8727-435C-3884-11A5BF11CDA3}"/>
              </a:ext>
            </a:extLst>
          </p:cNvPr>
          <p:cNvSpPr txBox="1"/>
          <p:nvPr/>
        </p:nvSpPr>
        <p:spPr>
          <a:xfrm>
            <a:off x="186611" y="2124442"/>
            <a:ext cx="1176189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marR="0" lvl="1" indent="0" algn="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a:ln>
                  <a:noFill/>
                </a:ln>
                <a:solidFill>
                  <a:prstClr val="white"/>
                </a:solidFill>
                <a:effectLst/>
                <a:uLnTx/>
                <a:uFillTx/>
                <a:latin typeface="Calibri" panose="020F0502020204030204"/>
                <a:ea typeface="+mn-ea"/>
                <a:cs typeface="Calibri"/>
              </a:rPr>
              <a:t>DAFNI Technical Update</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descr="A blue and white flyer with a picture of a city&#10;&#10;Description automatically generated">
            <a:extLst>
              <a:ext uri="{FF2B5EF4-FFF2-40B4-BE49-F238E27FC236}">
                <a16:creationId xmlns:a16="http://schemas.microsoft.com/office/drawing/2014/main" id="{998B1B7C-EC53-C306-B625-7AF82F0419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70295"/>
            <a:ext cx="12192000" cy="4570287"/>
          </a:xfrm>
          <a:prstGeom prst="rect">
            <a:avLst/>
          </a:prstGeom>
        </p:spPr>
      </p:pic>
    </p:spTree>
    <p:extLst>
      <p:ext uri="{BB962C8B-B14F-4D97-AF65-F5344CB8AC3E}">
        <p14:creationId xmlns:p14="http://schemas.microsoft.com/office/powerpoint/2010/main" val="19515021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81CA4-CEDE-E807-3640-2E215A4459CB}"/>
            </a:ext>
          </a:extLst>
        </p:cNvPr>
        <p:cNvGrpSpPr/>
        <p:nvPr/>
      </p:nvGrpSpPr>
      <p:grpSpPr>
        <a:xfrm>
          <a:off x="0" y="0"/>
          <a:ext cx="0" cy="0"/>
          <a:chOff x="0" y="0"/>
          <a:chExt cx="0" cy="0"/>
        </a:xfrm>
      </p:grpSpPr>
      <p:sp>
        <p:nvSpPr>
          <p:cNvPr id="2" name="Rectangle 6">
            <a:extLst>
              <a:ext uri="{FF2B5EF4-FFF2-40B4-BE49-F238E27FC236}">
                <a16:creationId xmlns:a16="http://schemas.microsoft.com/office/drawing/2014/main" id="{AC8F4AC0-E5ED-001F-85FF-42EDED0246D3}"/>
              </a:ext>
            </a:extLst>
          </p:cNvPr>
          <p:cNvSpPr/>
          <p:nvPr/>
        </p:nvSpPr>
        <p:spPr>
          <a:xfrm>
            <a:off x="368158" y="3133524"/>
            <a:ext cx="5858707" cy="2031321"/>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800" b="0" i="1" u="none" strike="noStrike" kern="1200" cap="none" spc="0" normalizeH="0" baseline="0" noProof="0">
                <a:ln>
                  <a:noFill/>
                </a:ln>
                <a:solidFill>
                  <a:srgbClr val="E7E6E6">
                    <a:lumMod val="25000"/>
                  </a:srgbClr>
                </a:solidFill>
                <a:effectLst/>
                <a:uLnTx/>
                <a:uFillTx/>
                <a:latin typeface="Arial" pitchFamily="34"/>
                <a:ea typeface="+mn-ea"/>
                <a:cs typeface="Arial" pitchFamily="34"/>
              </a:rPr>
              <a:t>This funding aims to strengthen social and economic resilience, and enhance national security across virtual and physical spaces, by improving awareness of risks and threats; preparedness, decision making and response; and allowing change to be understood as a force for good</a:t>
            </a:r>
          </a:p>
          <a:p>
            <a:pPr marL="342900" marR="0" lvl="0" indent="-342900" algn="l" defTabSz="914400" rtl="0" eaLnBrk="1" fontAlgn="auto" latinLnBrk="0" hangingPunct="1">
              <a:lnSpc>
                <a:spcPct val="100000"/>
              </a:lnSpc>
              <a:spcBef>
                <a:spcPts val="0"/>
              </a:spcBef>
              <a:spcAft>
                <a:spcPts val="0"/>
              </a:spcAft>
              <a:buClrTx/>
              <a:buSzPct val="100000"/>
              <a:buFont typeface="Arial" pitchFamily="34"/>
              <a:buChar char="•"/>
              <a:tabLst/>
              <a:defRPr sz="1800" b="0" i="0" u="none" strike="noStrike" kern="0" cap="none" spc="0" baseline="0">
                <a:solidFill>
                  <a:srgbClr val="000000"/>
                </a:solidFill>
                <a:uFillTx/>
              </a:defRPr>
            </a:pPr>
            <a:endParaRPr kumimoji="0" lang="en-GB" sz="1800" b="0" i="1" u="none" strike="noStrike" kern="1200" cap="none" spc="0" normalizeH="0" baseline="0" noProof="0">
              <a:ln>
                <a:noFill/>
              </a:ln>
              <a:solidFill>
                <a:srgbClr val="626262"/>
              </a:solidFill>
              <a:effectLst/>
              <a:uLnTx/>
              <a:uFillTx/>
              <a:latin typeface="Arial" pitchFamily="34"/>
              <a:ea typeface="+mn-ea"/>
              <a:cs typeface="Arial" pitchFamily="34"/>
            </a:endParaRPr>
          </a:p>
        </p:txBody>
      </p:sp>
      <p:sp>
        <p:nvSpPr>
          <p:cNvPr id="3" name="TextBox 8">
            <a:extLst>
              <a:ext uri="{FF2B5EF4-FFF2-40B4-BE49-F238E27FC236}">
                <a16:creationId xmlns:a16="http://schemas.microsoft.com/office/drawing/2014/main" id="{B019949F-E137-7618-9C2D-C5BA468BFE31}"/>
              </a:ext>
            </a:extLst>
          </p:cNvPr>
          <p:cNvSpPr txBox="1"/>
          <p:nvPr/>
        </p:nvSpPr>
        <p:spPr>
          <a:xfrm>
            <a:off x="119287" y="988319"/>
            <a:ext cx="6356451" cy="1323438"/>
          </a:xfrm>
          <a:prstGeom prst="rect">
            <a:avLst/>
          </a:prstGeom>
          <a:noFill/>
          <a:ln cap="flat">
            <a:noFill/>
          </a:ln>
        </p:spPr>
        <p:txBody>
          <a:bodyPr vert="horz" wrap="square" lIns="91440" tIns="45720" rIns="91440" bIns="45720"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4000" b="1" i="0" u="none" strike="noStrike" kern="1200" cap="none" spc="-150" normalizeH="0" baseline="0" noProof="0">
                <a:ln>
                  <a:noFill/>
                </a:ln>
                <a:solidFill>
                  <a:srgbClr val="2E2D62"/>
                </a:solidFill>
                <a:effectLst/>
                <a:uLnTx/>
                <a:uFillTx/>
                <a:latin typeface="Arial" pitchFamily="34"/>
                <a:ea typeface="+mn-ea"/>
                <a:cs typeface="Arial" pitchFamily="34"/>
              </a:rPr>
              <a:t>Building and Secure and Resilient world  </a:t>
            </a:r>
          </a:p>
        </p:txBody>
      </p:sp>
      <p:pic>
        <p:nvPicPr>
          <p:cNvPr id="4" name="Picture 2" descr="mtthwhgn">
            <a:extLst>
              <a:ext uri="{FF2B5EF4-FFF2-40B4-BE49-F238E27FC236}">
                <a16:creationId xmlns:a16="http://schemas.microsoft.com/office/drawing/2014/main" id="{4E232CD8-8B49-217C-DBBA-502A1DD14B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6865" y="80761"/>
            <a:ext cx="4040217" cy="528375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83CDB0A-7199-AAF8-9B77-D2804FD2A1E1}"/>
              </a:ext>
            </a:extLst>
          </p:cNvPr>
          <p:cNvSpPr txBox="1"/>
          <p:nvPr/>
        </p:nvSpPr>
        <p:spPr>
          <a:xfrm>
            <a:off x="1828488" y="2491808"/>
            <a:ext cx="293804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UKRI Strategic Theme</a:t>
            </a:r>
          </a:p>
        </p:txBody>
      </p:sp>
      <p:pic>
        <p:nvPicPr>
          <p:cNvPr id="6" name="Picture 4" descr="thumbnail of Anticipate React Recover 28 May 2020">
            <a:extLst>
              <a:ext uri="{FF2B5EF4-FFF2-40B4-BE49-F238E27FC236}">
                <a16:creationId xmlns:a16="http://schemas.microsoft.com/office/drawing/2014/main" id="{A2BA48C6-D8B6-AC97-8EA7-4630ACA08AD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64300" y="2151422"/>
            <a:ext cx="3327699" cy="4706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43897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81CA4-CEDE-E807-3640-2E215A4459CB}"/>
            </a:ext>
          </a:extLst>
        </p:cNvPr>
        <p:cNvGrpSpPr/>
        <p:nvPr/>
      </p:nvGrpSpPr>
      <p:grpSpPr>
        <a:xfrm>
          <a:off x="0" y="0"/>
          <a:ext cx="0" cy="0"/>
          <a:chOff x="0" y="0"/>
          <a:chExt cx="0" cy="0"/>
        </a:xfrm>
      </p:grpSpPr>
      <p:pic>
        <p:nvPicPr>
          <p:cNvPr id="2" name="Picture 2" descr="Resilience - NIC">
            <a:extLst>
              <a:ext uri="{FF2B5EF4-FFF2-40B4-BE49-F238E27FC236}">
                <a16:creationId xmlns:a16="http://schemas.microsoft.com/office/drawing/2014/main" id="{8F7E5BD0-90EA-D161-9F04-2BD154E63B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6030" y="-7620"/>
            <a:ext cx="9515970" cy="549402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thumbnail of Anticipate React Recover 28 May 2020">
            <a:extLst>
              <a:ext uri="{FF2B5EF4-FFF2-40B4-BE49-F238E27FC236}">
                <a16:creationId xmlns:a16="http://schemas.microsoft.com/office/drawing/2014/main" id="{9BE607FB-57B2-0FE7-8E2B-42A61BC1CB1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214" y="418259"/>
            <a:ext cx="2460346" cy="278463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9E8B5F3-2577-4ECA-92EC-A0602B0D0792}"/>
              </a:ext>
            </a:extLst>
          </p:cNvPr>
          <p:cNvSpPr/>
          <p:nvPr/>
        </p:nvSpPr>
        <p:spPr>
          <a:xfrm>
            <a:off x="0" y="3646316"/>
            <a:ext cx="2797561" cy="2616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E7E6E6">
                    <a:lumMod val="25000"/>
                  </a:srgb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https://nic.org.uk/studies-reports/resilience/</a:t>
            </a:r>
            <a:r>
              <a:rPr kumimoji="0" lang="en-GB" sz="1100" b="0" i="0" u="none" strike="noStrike" kern="1200" cap="none" spc="0" normalizeH="0" baseline="0" noProof="0">
                <a:ln>
                  <a:noFill/>
                </a:ln>
                <a:solidFill>
                  <a:srgbClr val="E7E6E6">
                    <a:lumMod val="25000"/>
                  </a:srgbClr>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26933722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81CA4-CEDE-E807-3640-2E215A4459CB}"/>
            </a:ext>
          </a:extLst>
        </p:cNvPr>
        <p:cNvGrpSpPr/>
        <p:nvPr/>
      </p:nvGrpSpPr>
      <p:grpSpPr>
        <a:xfrm>
          <a:off x="0" y="0"/>
          <a:ext cx="0" cy="0"/>
          <a:chOff x="0" y="0"/>
          <a:chExt cx="0" cy="0"/>
        </a:xfrm>
      </p:grpSpPr>
      <p:sp>
        <p:nvSpPr>
          <p:cNvPr id="2" name="Content Placeholder 2">
            <a:extLst>
              <a:ext uri="{FF2B5EF4-FFF2-40B4-BE49-F238E27FC236}">
                <a16:creationId xmlns:a16="http://schemas.microsoft.com/office/drawing/2014/main" id="{E38B59E8-79E7-E95D-9273-81AE2E340099}"/>
              </a:ext>
            </a:extLst>
          </p:cNvPr>
          <p:cNvSpPr txBox="1">
            <a:spLocks/>
          </p:cNvSpPr>
          <p:nvPr/>
        </p:nvSpPr>
        <p:spPr>
          <a:xfrm>
            <a:off x="-193446" y="1503878"/>
            <a:ext cx="7180927" cy="2853697"/>
          </a:xfrm>
        </p:spPr>
        <p:txBody>
          <a:bodyPr>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Strengthening resilience in the natural and built environment in response to short-term and long-term threats via computational modelling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a:ln>
                <a:noFill/>
              </a:ln>
              <a:solidFill>
                <a:prstClr val="black"/>
              </a:solidFill>
              <a:effectLst/>
              <a:uLnTx/>
              <a:uFillTx/>
              <a:latin typeface="Calibri" panose="020F0502020204030204"/>
              <a:ea typeface="+mn-ea"/>
              <a:cs typeface="+mn-cs"/>
            </a:endParaRPr>
          </a:p>
          <a:p>
            <a:pPr marL="742950" marR="0" lvl="1"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Resilience assessment and stress testing of infrastructure</a:t>
            </a:r>
          </a:p>
          <a:p>
            <a:pPr marL="742950" marR="0" lvl="1"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742950" marR="0" lvl="1"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Look at the knock-on effects of co-dependency</a:t>
            </a:r>
          </a:p>
          <a:p>
            <a:pPr marL="1200150" marR="0" lvl="2"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742950" marR="0" lvl="1"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Consider the impact of change in other domains to the resilience of the infrastructure</a:t>
            </a:r>
          </a:p>
          <a:p>
            <a:pPr marL="1200150" marR="0" lvl="2"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742950" marR="0" lvl="1"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Make tools available for use and re-use in new scenarios</a:t>
            </a:r>
          </a:p>
        </p:txBody>
      </p:sp>
      <p:sp>
        <p:nvSpPr>
          <p:cNvPr id="3" name="Text Placeholder 2">
            <a:extLst>
              <a:ext uri="{FF2B5EF4-FFF2-40B4-BE49-F238E27FC236}">
                <a16:creationId xmlns:a16="http://schemas.microsoft.com/office/drawing/2014/main" id="{440BF953-4EBA-6EF7-4525-2D06C34B9D3C}"/>
              </a:ext>
            </a:extLst>
          </p:cNvPr>
          <p:cNvSpPr txBox="1">
            <a:spLocks/>
          </p:cNvSpPr>
          <p:nvPr/>
        </p:nvSpPr>
        <p:spPr>
          <a:xfrm>
            <a:off x="0" y="236831"/>
            <a:ext cx="6544340" cy="1292662"/>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E7E6E6">
                    <a:lumMod val="25000"/>
                  </a:srgbClr>
                </a:solidFill>
                <a:effectLst/>
                <a:uLnTx/>
                <a:uFillTx/>
                <a:latin typeface="Arial" panose="020B0604020202020204" pitchFamily="34" charset="0"/>
                <a:ea typeface="+mn-ea"/>
                <a:cs typeface="+mn-cs"/>
              </a:rPr>
              <a:t>The DAFNI Centre of Excellence for Resilient Infrastructure Analysis</a:t>
            </a:r>
            <a:r>
              <a:rPr kumimoji="0" lang="en-US" sz="20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pic>
        <p:nvPicPr>
          <p:cNvPr id="4" name="Picture 3" descr="https://cp.catapult.org.uk/wp-content/uploads/2022/05/shutterstock_1643352913-scaled-2-1024x682.jpg">
            <a:extLst>
              <a:ext uri="{FF2B5EF4-FFF2-40B4-BE49-F238E27FC236}">
                <a16:creationId xmlns:a16="http://schemas.microsoft.com/office/drawing/2014/main" id="{1AF00116-53C6-8008-1173-3B2FF033DB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8609" y="883162"/>
            <a:ext cx="4755672" cy="3167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43185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81CA4-CEDE-E807-3640-2E215A4459C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8105345-7949-5F72-0F7D-0F72C11B4E6F}"/>
              </a:ext>
            </a:extLst>
          </p:cNvPr>
          <p:cNvSpPr txBox="1"/>
          <p:nvPr/>
        </p:nvSpPr>
        <p:spPr>
          <a:xfrm>
            <a:off x="2355986" y="0"/>
            <a:ext cx="82810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err="1">
                <a:ln>
                  <a:noFill/>
                </a:ln>
                <a:solidFill>
                  <a:prstClr val="white">
                    <a:lumMod val="95000"/>
                  </a:prstClr>
                </a:solidFill>
                <a:effectLst/>
                <a:uLnTx/>
                <a:uFillTx/>
                <a:latin typeface="Calibri"/>
                <a:ea typeface="+mn-ea"/>
                <a:cs typeface="+mn-cs"/>
              </a:rPr>
              <a:t>CReDo</a:t>
            </a:r>
            <a:r>
              <a:rPr kumimoji="0" lang="en-GB" sz="3200" b="1" i="0" u="none" strike="noStrike" kern="1200" cap="none" spc="0" normalizeH="0" baseline="0" noProof="0">
                <a:ln>
                  <a:noFill/>
                </a:ln>
                <a:solidFill>
                  <a:prstClr val="white">
                    <a:lumMod val="95000"/>
                  </a:prstClr>
                </a:solidFill>
                <a:effectLst/>
                <a:uLnTx/>
                <a:uFillTx/>
                <a:latin typeface="Calibri"/>
                <a:ea typeface="+mn-ea"/>
                <a:cs typeface="+mn-cs"/>
              </a:rPr>
              <a:t> – Climate Resilience Demonstrator</a:t>
            </a:r>
          </a:p>
        </p:txBody>
      </p:sp>
      <p:pic>
        <p:nvPicPr>
          <p:cNvPr id="3" name="Picture 2" descr="Map">
            <a:extLst>
              <a:ext uri="{FF2B5EF4-FFF2-40B4-BE49-F238E27FC236}">
                <a16:creationId xmlns:a16="http://schemas.microsoft.com/office/drawing/2014/main" id="{D79E4FEC-1810-4006-D467-A526216A276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57830"/>
            <a:ext cx="6308333" cy="3058674"/>
          </a:xfrm>
          <a:prstGeom prst="rect">
            <a:avLst/>
          </a:prstGeom>
          <a:ln>
            <a:solidFill>
              <a:schemeClr val="tx1"/>
            </a:solidFill>
          </a:ln>
        </p:spPr>
      </p:pic>
      <p:sp>
        <p:nvSpPr>
          <p:cNvPr id="4" name="TextBox 3">
            <a:extLst>
              <a:ext uri="{FF2B5EF4-FFF2-40B4-BE49-F238E27FC236}">
                <a16:creationId xmlns:a16="http://schemas.microsoft.com/office/drawing/2014/main" id="{F31E94AF-3C8D-A2AF-41C6-F894C1BF0EDA}"/>
              </a:ext>
            </a:extLst>
          </p:cNvPr>
          <p:cNvSpPr txBox="1"/>
          <p:nvPr/>
        </p:nvSpPr>
        <p:spPr>
          <a:xfrm>
            <a:off x="7028188" y="671334"/>
            <a:ext cx="4500979"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a:ln>
                  <a:noFill/>
                </a:ln>
                <a:solidFill>
                  <a:prstClr val="black"/>
                </a:solidFill>
                <a:effectLst/>
                <a:uLnTx/>
                <a:uFillTx/>
                <a:latin typeface="Calibri" panose="020F0502020204030204"/>
                <a:ea typeface="+mn-ea"/>
                <a:cs typeface="+mn-cs"/>
              </a:rPr>
              <a:t>The </a:t>
            </a:r>
            <a:r>
              <a:rPr kumimoji="0" lang="en-GB" sz="1800" b="0" i="0" u="none" strike="noStrike" kern="0" cap="none" spc="0" normalizeH="0" baseline="0" noProof="0" err="1">
                <a:ln>
                  <a:noFill/>
                </a:ln>
                <a:solidFill>
                  <a:prstClr val="black"/>
                </a:solidFill>
                <a:effectLst/>
                <a:uLnTx/>
                <a:uFillTx/>
                <a:latin typeface="Calibri" panose="020F0502020204030204"/>
                <a:ea typeface="+mn-ea"/>
                <a:cs typeface="+mn-cs"/>
              </a:rPr>
              <a:t>CReDo</a:t>
            </a:r>
            <a:r>
              <a:rPr kumimoji="0" lang="en-GB" sz="1800" b="0" i="0" u="none" strike="noStrike" kern="0" cap="none" spc="0" normalizeH="0" baseline="0" noProof="0">
                <a:ln>
                  <a:noFill/>
                </a:ln>
                <a:solidFill>
                  <a:prstClr val="black"/>
                </a:solidFill>
                <a:effectLst/>
                <a:uLnTx/>
                <a:uFillTx/>
                <a:latin typeface="Calibri" panose="020F0502020204030204"/>
                <a:ea typeface="+mn-ea"/>
                <a:cs typeface="+mn-cs"/>
              </a:rPr>
              <a:t> project aims to investigate the impact of climate change on infrastructure networks, and how we can mitigate the potential economic and social damage caused.</a:t>
            </a:r>
          </a:p>
        </p:txBody>
      </p:sp>
      <p:sp>
        <p:nvSpPr>
          <p:cNvPr id="5" name="TextBox 4">
            <a:extLst>
              <a:ext uri="{FF2B5EF4-FFF2-40B4-BE49-F238E27FC236}">
                <a16:creationId xmlns:a16="http://schemas.microsoft.com/office/drawing/2014/main" id="{823301CA-A93A-9487-52F8-63B81A31219F}"/>
              </a:ext>
            </a:extLst>
          </p:cNvPr>
          <p:cNvSpPr txBox="1"/>
          <p:nvPr/>
        </p:nvSpPr>
        <p:spPr>
          <a:xfrm>
            <a:off x="7028188" y="2305517"/>
            <a:ext cx="4500979"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err="1">
                <a:ln>
                  <a:noFill/>
                </a:ln>
                <a:solidFill>
                  <a:prstClr val="black"/>
                </a:solidFill>
                <a:effectLst/>
                <a:uLnTx/>
                <a:uFillTx/>
                <a:latin typeface="Calibri" panose="020F0502020204030204"/>
                <a:ea typeface="+mn-ea"/>
                <a:cs typeface="+mn-cs"/>
              </a:rPr>
              <a:t>CReDo</a:t>
            </a:r>
            <a:r>
              <a:rPr kumimoji="0" lang="en-GB" sz="1800" b="0" i="0" u="none" strike="noStrike" kern="0" cap="none" spc="0" normalizeH="0" baseline="0" noProof="0">
                <a:ln>
                  <a:noFill/>
                </a:ln>
                <a:solidFill>
                  <a:prstClr val="black"/>
                </a:solidFill>
                <a:effectLst/>
                <a:uLnTx/>
                <a:uFillTx/>
                <a:latin typeface="Calibri" panose="020F0502020204030204"/>
                <a:ea typeface="+mn-ea"/>
                <a:cs typeface="+mn-cs"/>
              </a:rPr>
              <a:t> is currently focussed on the impact of flooding on infrastructure networks, possibility of interrelated sites going down. Evidence based decision support for flood mitigation  was also provided.</a:t>
            </a:r>
          </a:p>
        </p:txBody>
      </p:sp>
      <p:pic>
        <p:nvPicPr>
          <p:cNvPr id="6" name="Picture 5" descr="A picture containing ground, outdoor, standing">
            <a:extLst>
              <a:ext uri="{FF2B5EF4-FFF2-40B4-BE49-F238E27FC236}">
                <a16:creationId xmlns:a16="http://schemas.microsoft.com/office/drawing/2014/main" id="{769C8BC7-0DE0-A552-0A3C-9C86FEC0EC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388" y="3704106"/>
            <a:ext cx="3458390" cy="1664778"/>
          </a:xfrm>
          <a:prstGeom prst="rect">
            <a:avLst/>
          </a:prstGeom>
        </p:spPr>
      </p:pic>
      <p:pic>
        <p:nvPicPr>
          <p:cNvPr id="7" name="Picture 6" descr="A picture containing nature&#10;&#10;Description automatically generated">
            <a:extLst>
              <a:ext uri="{FF2B5EF4-FFF2-40B4-BE49-F238E27FC236}">
                <a16:creationId xmlns:a16="http://schemas.microsoft.com/office/drawing/2014/main" id="{9F6061DA-5F5B-3468-FBE8-948B750063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7619" y="3704106"/>
            <a:ext cx="2957727" cy="1664778"/>
          </a:xfrm>
          <a:prstGeom prst="rect">
            <a:avLst/>
          </a:prstGeom>
        </p:spPr>
      </p:pic>
      <p:sp>
        <p:nvSpPr>
          <p:cNvPr id="8" name="TextBox 7">
            <a:extLst>
              <a:ext uri="{FF2B5EF4-FFF2-40B4-BE49-F238E27FC236}">
                <a16:creationId xmlns:a16="http://schemas.microsoft.com/office/drawing/2014/main" id="{2081079B-C8E9-0BAF-8B36-38893D9AAF2D}"/>
              </a:ext>
            </a:extLst>
          </p:cNvPr>
          <p:cNvSpPr txBox="1"/>
          <p:nvPr/>
        </p:nvSpPr>
        <p:spPr>
          <a:xfrm>
            <a:off x="7121407" y="3908012"/>
            <a:ext cx="313123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a:ln>
                  <a:noFill/>
                </a:ln>
                <a:solidFill>
                  <a:prstClr val="black"/>
                </a:solidFill>
                <a:effectLst/>
                <a:uLnTx/>
                <a:uFillTx/>
                <a:latin typeface="Calibri" panose="020F0502020204030204"/>
                <a:ea typeface="+mn-ea"/>
                <a:cs typeface="+mn-cs"/>
              </a:rPr>
              <a:t>DAFNI also facilitates secure data holding for BT, Anglian Water, and UKPN.</a:t>
            </a:r>
          </a:p>
        </p:txBody>
      </p:sp>
      <p:pic>
        <p:nvPicPr>
          <p:cNvPr id="9" name="Picture 8">
            <a:extLst>
              <a:ext uri="{FF2B5EF4-FFF2-40B4-BE49-F238E27FC236}">
                <a16:creationId xmlns:a16="http://schemas.microsoft.com/office/drawing/2014/main" id="{D819EBFF-FED5-6B65-68EC-7CB0C67EF616}"/>
              </a:ext>
            </a:extLst>
          </p:cNvPr>
          <p:cNvPicPr>
            <a:picLocks noChangeAspect="1"/>
          </p:cNvPicPr>
          <p:nvPr/>
        </p:nvPicPr>
        <p:blipFill>
          <a:blip r:embed="rId5"/>
          <a:stretch>
            <a:fillRect/>
          </a:stretch>
        </p:blipFill>
        <p:spPr>
          <a:xfrm>
            <a:off x="10076873" y="4831342"/>
            <a:ext cx="1977967" cy="616660"/>
          </a:xfrm>
          <a:prstGeom prst="rect">
            <a:avLst/>
          </a:prstGeom>
        </p:spPr>
      </p:pic>
    </p:spTree>
    <p:extLst>
      <p:ext uri="{BB962C8B-B14F-4D97-AF65-F5344CB8AC3E}">
        <p14:creationId xmlns:p14="http://schemas.microsoft.com/office/powerpoint/2010/main" val="29052037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81CA4-CEDE-E807-3640-2E215A4459C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59B5C4B-0549-2ECE-043E-B1312748DE7A}"/>
              </a:ext>
            </a:extLst>
          </p:cNvPr>
          <p:cNvSpPr txBox="1"/>
          <p:nvPr/>
        </p:nvSpPr>
        <p:spPr>
          <a:xfrm>
            <a:off x="1972179" y="206947"/>
            <a:ext cx="8560943" cy="1077218"/>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white"/>
                </a:solidFill>
                <a:effectLst/>
                <a:uLnTx/>
                <a:uFillTx/>
                <a:latin typeface="Arial"/>
                <a:ea typeface="+mn-ea"/>
                <a:cs typeface="Arial"/>
              </a:rPr>
              <a:t>Research Programme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a:ln>
                <a:noFill/>
              </a:ln>
              <a:solidFill>
                <a:srgbClr val="FFC000"/>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D5FB690C-6997-13B2-743F-A8E89BB6D534}"/>
              </a:ext>
            </a:extLst>
          </p:cNvPr>
          <p:cNvSpPr txBox="1"/>
          <p:nvPr/>
        </p:nvSpPr>
        <p:spPr>
          <a:xfrm>
            <a:off x="531443" y="1504034"/>
            <a:ext cx="11802111" cy="37563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lnSpcReduction="10000"/>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E7E6E6">
                    <a:lumMod val="25000"/>
                  </a:srgbClr>
                </a:solidFill>
                <a:effectLst/>
                <a:uLnTx/>
                <a:uFillTx/>
                <a:latin typeface="Arial" panose="020B0604020202020204" pitchFamily="34" charset="0"/>
                <a:ea typeface="+mn-ea"/>
                <a:cs typeface="+mn-cs"/>
              </a:rPr>
              <a:t>Three streams: </a:t>
            </a:r>
            <a:r>
              <a:rPr kumimoji="0" lang="en-GB" sz="2000" b="0" i="0" u="none" strike="noStrike" kern="1200" cap="none" spc="0" normalizeH="0" baseline="0" noProof="0">
                <a:ln>
                  <a:noFill/>
                </a:ln>
                <a:solidFill>
                  <a:srgbClr val="64646A"/>
                </a:solidFill>
                <a:effectLst/>
                <a:uLnTx/>
                <a:uFillTx/>
                <a:latin typeface="Arial" panose="020B0604020202020204" pitchFamily="34" charset="0"/>
                <a:ea typeface="+mn-ea"/>
                <a:cs typeface="+mn-cs"/>
              </a:rPr>
              <a:t> </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rgbClr val="000000"/>
              </a:solidFill>
              <a:effectLst/>
              <a:uLnTx/>
              <a:uFillTx/>
              <a:latin typeface="Segoe UI" panose="020B0502040204020203" pitchFamily="34" charset="0"/>
              <a:ea typeface="+mn-ea"/>
              <a:cs typeface="+mn-cs"/>
            </a:endParaRPr>
          </a:p>
          <a:p>
            <a:pPr marL="914400" marR="0" lvl="1" indent="-45720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20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Supporting Key Models</a:t>
            </a:r>
          </a:p>
          <a:p>
            <a:pPr marL="914400" marR="0" lvl="2" indent="0" algn="l" defTabSz="914400" rtl="0" eaLnBrk="1" fontAlgn="base"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a:ln>
                  <a:noFill/>
                </a:ln>
                <a:solidFill>
                  <a:srgbClr val="000000"/>
                </a:solidFill>
                <a:effectLst/>
                <a:uLnTx/>
                <a:uFillTx/>
                <a:latin typeface="Arial" panose="020B0604020202020204" pitchFamily="34" charset="0"/>
                <a:ea typeface="+mn-ea"/>
                <a:cs typeface="+mn-cs"/>
              </a:rPr>
              <a:t>Providing key resources to explore resilience</a:t>
            </a:r>
          </a:p>
          <a:p>
            <a:pPr marL="914400" marR="0" lvl="1" indent="-457200" algn="l" defTabSz="914400" rtl="0" eaLnBrk="1" fontAlgn="base" latinLnBrk="0" hangingPunct="1">
              <a:lnSpc>
                <a:spcPct val="100000"/>
              </a:lnSpc>
              <a:spcBef>
                <a:spcPts val="0"/>
              </a:spcBef>
              <a:spcAft>
                <a:spcPts val="0"/>
              </a:spcAft>
              <a:buClrTx/>
              <a:buSzTx/>
              <a:buFont typeface="+mj-lt"/>
              <a:buAutoNum type="arabicPeriod"/>
              <a:tabLst/>
              <a:defRPr/>
            </a:pPr>
            <a:endParaRPr kumimoji="0" lang="en-GB" sz="20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914400" marR="0" lvl="1" indent="-45720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20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Developing a Resilience Framework</a:t>
            </a:r>
          </a:p>
          <a:p>
            <a:pPr marL="914400" marR="0" lvl="2" indent="0" algn="l" defTabSz="914400" rtl="0" eaLnBrk="1" fontAlgn="base"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a:ln>
                  <a:noFill/>
                </a:ln>
                <a:solidFill>
                  <a:srgbClr val="000000"/>
                </a:solidFill>
                <a:effectLst/>
                <a:uLnTx/>
                <a:uFillTx/>
                <a:latin typeface="Arial" panose="020B0604020202020204" pitchFamily="34" charset="0"/>
                <a:ea typeface="+mn-ea"/>
                <a:cs typeface="+mn-cs"/>
              </a:rPr>
              <a:t>Providing tools to describe and measure resilience</a:t>
            </a:r>
          </a:p>
          <a:p>
            <a:pPr marL="914400" marR="0" lvl="1" indent="-457200" algn="l" defTabSz="914400" rtl="0" eaLnBrk="1" fontAlgn="base" latinLnBrk="0" hangingPunct="1">
              <a:lnSpc>
                <a:spcPct val="100000"/>
              </a:lnSpc>
              <a:spcBef>
                <a:spcPts val="0"/>
              </a:spcBef>
              <a:spcAft>
                <a:spcPts val="0"/>
              </a:spcAft>
              <a:buClrTx/>
              <a:buSzTx/>
              <a:buFont typeface="+mj-lt"/>
              <a:buAutoNum type="arabicPeriod"/>
              <a:tabLst/>
              <a:defRPr/>
            </a:pPr>
            <a:endParaRPr kumimoji="0" lang="en-GB" sz="2000" b="0" i="0" u="none" strike="noStrike" kern="1200" cap="none" spc="0" normalizeH="0" baseline="0" noProof="0">
              <a:ln>
                <a:noFill/>
              </a:ln>
              <a:solidFill>
                <a:srgbClr val="000000"/>
              </a:solidFill>
              <a:effectLst/>
              <a:uLnTx/>
              <a:uFillTx/>
              <a:latin typeface="Segoe UI" panose="020B0502040204020203" pitchFamily="34" charset="0"/>
              <a:ea typeface="+mn-ea"/>
              <a:cs typeface="+mn-cs"/>
            </a:endParaRPr>
          </a:p>
          <a:p>
            <a:pPr marL="914400" marR="0" lvl="1" indent="-45720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20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Exploring Resilience Scenarios</a:t>
            </a:r>
            <a:endParaRPr kumimoji="0" lang="en-GB" sz="20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914400" marR="0" lvl="2" indent="0" algn="l" defTabSz="914400" rtl="0" eaLnBrk="1" fontAlgn="base"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a:ln>
                  <a:noFill/>
                </a:ln>
                <a:solidFill>
                  <a:srgbClr val="000000"/>
                </a:solidFill>
                <a:effectLst/>
                <a:uLnTx/>
                <a:uFillTx/>
                <a:latin typeface="Arial" panose="020B0604020202020204" pitchFamily="34" charset="0"/>
                <a:ea typeface="+mn-ea"/>
                <a:cs typeface="+mn-cs"/>
              </a:rPr>
              <a:t>Providing research demonstrators of resilience in practise</a:t>
            </a:r>
          </a:p>
          <a:p>
            <a:pPr marL="457200" marR="0" lvl="1" indent="0" algn="l" defTabSz="914400" rtl="0" eaLnBrk="1" fontAlgn="base"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rgbClr val="000000"/>
              </a:solidFill>
              <a:effectLst/>
              <a:uLnTx/>
              <a:uFillTx/>
              <a:latin typeface="Segoe UI" panose="020B0502040204020203" pitchFamily="34"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64646A"/>
                </a:solidFill>
                <a:effectLst/>
                <a:uLnTx/>
                <a:uFillTx/>
                <a:latin typeface="Arial" panose="020B0604020202020204" pitchFamily="34" charset="0"/>
                <a:ea typeface="+mn-ea"/>
                <a:cs typeface="+mn-cs"/>
              </a:rPr>
              <a:t> </a:t>
            </a:r>
            <a:endParaRPr kumimoji="0" lang="en-GB" sz="2000" b="0" i="0" u="none" strike="noStrike" kern="1200" cap="none" spc="0" normalizeH="0" baseline="0" noProof="0">
              <a:ln>
                <a:noFill/>
              </a:ln>
              <a:solidFill>
                <a:srgbClr val="000000"/>
              </a:solidFill>
              <a:effectLst/>
              <a:uLnTx/>
              <a:uFillTx/>
              <a:latin typeface="Segoe UI" panose="020B0502040204020203" pitchFamily="34"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50063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81CA4-CEDE-E807-3640-2E215A4459CB}"/>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2BE06B68-A146-FC31-EC7D-43BACEF47138}"/>
              </a:ext>
            </a:extLst>
          </p:cNvPr>
          <p:cNvSpPr>
            <a:spLocks noGrp="1"/>
          </p:cNvSpPr>
          <p:nvPr>
            <p:ph type="title"/>
          </p:nvPr>
        </p:nvSpPr>
        <p:spPr>
          <a:xfrm>
            <a:off x="2802269" y="334011"/>
            <a:ext cx="6587462" cy="369332"/>
          </a:xfrm>
        </p:spPr>
        <p:txBody>
          <a:bodyPr>
            <a:normAutofit fontScale="90000"/>
          </a:bodyPr>
          <a:lstStyle/>
          <a:p>
            <a:pPr algn="ctr"/>
            <a:r>
              <a:rPr lang="en-GB"/>
              <a:t>Objectives</a:t>
            </a:r>
          </a:p>
        </p:txBody>
      </p:sp>
      <p:sp>
        <p:nvSpPr>
          <p:cNvPr id="7" name="Content Placeholder 2">
            <a:extLst>
              <a:ext uri="{FF2B5EF4-FFF2-40B4-BE49-F238E27FC236}">
                <a16:creationId xmlns:a16="http://schemas.microsoft.com/office/drawing/2014/main" id="{77DF2075-3C7D-8FBF-55B9-275FC56BACC6}"/>
              </a:ext>
            </a:extLst>
          </p:cNvPr>
          <p:cNvSpPr txBox="1">
            <a:spLocks/>
          </p:cNvSpPr>
          <p:nvPr/>
        </p:nvSpPr>
        <p:spPr>
          <a:xfrm>
            <a:off x="0" y="949889"/>
            <a:ext cx="11148060" cy="4577088"/>
          </a:xfr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Build on current DAFNI to form a Centre of Excellence in Modelling Resilience</a:t>
            </a:r>
          </a:p>
          <a:p>
            <a:pPr marL="0" marR="0" lvl="0" indent="0" algn="l" defTabSz="914400" rtl="0" eaLnBrk="1" fontAlgn="base" latinLnBrk="0" hangingPunct="1">
              <a:lnSpc>
                <a:spcPct val="90000"/>
              </a:lnSpc>
              <a:spcBef>
                <a:spcPts val="1000"/>
              </a:spcBef>
              <a:spcAft>
                <a:spcPts val="0"/>
              </a:spcAft>
              <a:buClrTx/>
              <a:buSzTx/>
              <a:buFont typeface="Arial" panose="020B0604020202020204" pitchFamily="34" charset="0"/>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228600" marR="0" lvl="0" indent="-228600" algn="l"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Provide a centre of expertise and capacity to support computational modelling of resilience challenges for the BSRW programme </a:t>
            </a:r>
          </a:p>
          <a:p>
            <a:pPr marL="228600" marR="0" lvl="0" indent="-228600" algn="l"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228600" marR="0" lvl="0" indent="-228600" algn="l"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Provide a collection of compute and data resources to enable research in Resilience</a:t>
            </a:r>
          </a:p>
          <a:p>
            <a:pPr marL="228600" marR="0" lvl="0" indent="-228600" algn="l"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228600" marR="0" lvl="0" indent="-228600" algn="l"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Provide demonstrators to explore resilience to shocks via computational modelling on the DAFNI platform</a:t>
            </a:r>
          </a:p>
          <a:p>
            <a:pPr marL="228600" marR="0" lvl="0" indent="-228600" algn="l"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228600" marR="0" lvl="0" indent="-228600" algn="l"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To engage with the wider stakeholder community to exploit research into resilience</a:t>
            </a:r>
          </a:p>
          <a:p>
            <a:pPr marL="228600" marR="0" lvl="0" indent="-228600" algn="l"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base" latinLnBrk="0" hangingPunct="1">
              <a:lnSpc>
                <a:spcPct val="90000"/>
              </a:lnSpc>
              <a:spcBef>
                <a:spcPts val="1000"/>
              </a:spcBef>
              <a:spcAft>
                <a:spcPts val="0"/>
              </a:spcAft>
              <a:buClrTx/>
              <a:buSzTx/>
              <a:buFont typeface="Arial" panose="020B0604020202020204" pitchFamily="34" charset="0"/>
              <a:buNone/>
              <a:tabLst/>
              <a:defRPr/>
            </a:pPr>
            <a:r>
              <a:rPr kumimoji="0" lang="en-GB" sz="2400" b="0" i="1" u="none" strike="noStrike" kern="1200" cap="none" spc="0" normalizeH="0" baseline="0" noProof="0">
                <a:ln>
                  <a:noFill/>
                </a:ln>
                <a:solidFill>
                  <a:prstClr val="black"/>
                </a:solidFill>
                <a:effectLst/>
                <a:uLnTx/>
                <a:uFillTx/>
                <a:latin typeface="Calibri" panose="020F0502020204030204"/>
                <a:ea typeface="+mn-ea"/>
                <a:cs typeface="+mn-cs"/>
              </a:rPr>
              <a:t>We need the engagement of the Research Community across all these objectives</a:t>
            </a:r>
          </a:p>
        </p:txBody>
      </p:sp>
    </p:spTree>
    <p:extLst>
      <p:ext uri="{BB962C8B-B14F-4D97-AF65-F5344CB8AC3E}">
        <p14:creationId xmlns:p14="http://schemas.microsoft.com/office/powerpoint/2010/main" val="14346837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81CA4-CEDE-E807-3640-2E215A4459C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FF46E3E-D35A-7705-5968-C7805D75244A}"/>
              </a:ext>
            </a:extLst>
          </p:cNvPr>
          <p:cNvSpPr>
            <a:spLocks noGrp="1"/>
          </p:cNvSpPr>
          <p:nvPr>
            <p:ph type="title"/>
          </p:nvPr>
        </p:nvSpPr>
        <p:spPr>
          <a:xfrm>
            <a:off x="244321" y="63745"/>
            <a:ext cx="10451077" cy="706817"/>
          </a:xfrm>
        </p:spPr>
        <p:txBody>
          <a:bodyPr>
            <a:normAutofit/>
          </a:bodyPr>
          <a:lstStyle/>
          <a:p>
            <a:r>
              <a:rPr lang="en-GB" sz="4000" b="1">
                <a:solidFill>
                  <a:schemeClr val="bg1"/>
                </a:solidFill>
                <a:latin typeface="Arial"/>
                <a:cs typeface="Arial"/>
              </a:rPr>
              <a:t>BSRW Projects</a:t>
            </a:r>
          </a:p>
        </p:txBody>
      </p:sp>
      <p:graphicFrame>
        <p:nvGraphicFramePr>
          <p:cNvPr id="5" name="Table 4">
            <a:extLst>
              <a:ext uri="{FF2B5EF4-FFF2-40B4-BE49-F238E27FC236}">
                <a16:creationId xmlns:a16="http://schemas.microsoft.com/office/drawing/2014/main" id="{C646F346-4C5F-A9DA-FEFB-768986695E88}"/>
              </a:ext>
            </a:extLst>
          </p:cNvPr>
          <p:cNvGraphicFramePr>
            <a:graphicFrameLocks noGrp="1"/>
          </p:cNvGraphicFramePr>
          <p:nvPr/>
        </p:nvGraphicFramePr>
        <p:xfrm>
          <a:off x="387822" y="2151148"/>
          <a:ext cx="5753917" cy="3083559"/>
        </p:xfrm>
        <a:graphic>
          <a:graphicData uri="http://schemas.openxmlformats.org/drawingml/2006/table">
            <a:tbl>
              <a:tblPr firstRow="1" bandRow="1">
                <a:tableStyleId>{5C22544A-7EE6-4342-B048-85BDC9FD1C3A}</a:tableStyleId>
              </a:tblPr>
              <a:tblGrid>
                <a:gridCol w="2005378">
                  <a:extLst>
                    <a:ext uri="{9D8B030D-6E8A-4147-A177-3AD203B41FA5}">
                      <a16:colId xmlns:a16="http://schemas.microsoft.com/office/drawing/2014/main" val="3224789124"/>
                    </a:ext>
                  </a:extLst>
                </a:gridCol>
                <a:gridCol w="3748539">
                  <a:extLst>
                    <a:ext uri="{9D8B030D-6E8A-4147-A177-3AD203B41FA5}">
                      <a16:colId xmlns:a16="http://schemas.microsoft.com/office/drawing/2014/main" val="1047043110"/>
                    </a:ext>
                  </a:extLst>
                </a:gridCol>
              </a:tblGrid>
              <a:tr h="370839">
                <a:tc gridSpan="2">
                  <a:txBody>
                    <a:bodyPr/>
                    <a:lstStyle/>
                    <a:p>
                      <a:pPr lvl="0">
                        <a:buNone/>
                      </a:pPr>
                      <a:r>
                        <a:rPr lang="en-GB">
                          <a:solidFill>
                            <a:srgbClr val="5382AC"/>
                          </a:solidFill>
                        </a:rPr>
                        <a:t>Supporting Key Models</a:t>
                      </a:r>
                      <a:endParaRPr lang="en-US"/>
                    </a:p>
                  </a:txBody>
                  <a:tcP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2943862498"/>
                  </a:ext>
                </a:extLst>
              </a:tr>
              <a:tr h="370840">
                <a:tc>
                  <a:txBody>
                    <a:bodyPr/>
                    <a:lstStyle/>
                    <a:p>
                      <a:r>
                        <a:rPr lang="en-GB" b="1" err="1">
                          <a:solidFill>
                            <a:srgbClr val="A2456E"/>
                          </a:solidFill>
                        </a:rPr>
                        <a:t>Pywr</a:t>
                      </a:r>
                      <a:r>
                        <a:rPr lang="en-GB" b="1">
                          <a:solidFill>
                            <a:srgbClr val="A2456E"/>
                          </a:solidFill>
                        </a:rPr>
                        <a:t>-WREW</a:t>
                      </a:r>
                    </a:p>
                    <a:p>
                      <a:pPr lvl="0">
                        <a:buNone/>
                      </a:pPr>
                      <a:r>
                        <a:rPr lang="en-GB" sz="1400"/>
                        <a:t>Dr Anna Murgatroyd, University of Oxford</a:t>
                      </a:r>
                    </a:p>
                  </a:txBody>
                  <a:tcPr>
                    <a:lnL w="12700">
                      <a:solidFill>
                        <a:schemeClr val="tx1"/>
                      </a:solidFill>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buNone/>
                      </a:pPr>
                      <a:r>
                        <a:rPr lang="en-GB" sz="1800" b="0" i="0" u="none" strike="noStrike" noProof="0">
                          <a:solidFill>
                            <a:schemeClr val="tx1"/>
                          </a:solidFill>
                          <a:latin typeface="Calibri"/>
                        </a:rPr>
                        <a:t>A Water Resources model for England and Wales built in Python water resources simulation  system </a:t>
                      </a:r>
                      <a:endParaRPr lang="en-GB" sz="1800" b="0">
                        <a:solidFill>
                          <a:schemeClr val="tx1"/>
                        </a:solidFill>
                        <a:latin typeface="Calibri"/>
                      </a:endParaRPr>
                    </a:p>
                  </a:txBody>
                  <a:tcP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91494257"/>
                  </a:ext>
                </a:extLst>
              </a:tr>
              <a:tr h="370839">
                <a:tc>
                  <a:txBody>
                    <a:bodyPr/>
                    <a:lstStyle/>
                    <a:p>
                      <a:pPr lvl="0">
                        <a:buNone/>
                      </a:pPr>
                      <a:r>
                        <a:rPr lang="en-GB" b="1">
                          <a:solidFill>
                            <a:srgbClr val="A2456E"/>
                          </a:solidFill>
                        </a:rPr>
                        <a:t>FIRM</a:t>
                      </a:r>
                      <a:endParaRPr lang="en-US"/>
                    </a:p>
                    <a:p>
                      <a:pPr lvl="0">
                        <a:buNone/>
                      </a:pPr>
                      <a:r>
                        <a:rPr lang="en-GB" sz="1400"/>
                        <a:t>Prof. Richard Dawson, University of Newcastle</a:t>
                      </a:r>
                    </a:p>
                  </a:txBody>
                  <a:tcPr>
                    <a:lnL w="12700">
                      <a:solidFill>
                        <a:schemeClr val="tx1"/>
                      </a:solidFill>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buNone/>
                      </a:pPr>
                      <a:r>
                        <a:rPr lang="en-GB" sz="1800" b="0" i="0" u="none" strike="noStrike" noProof="0">
                          <a:solidFill>
                            <a:schemeClr val="tx1"/>
                          </a:solidFill>
                          <a:latin typeface="Calibri"/>
                        </a:rPr>
                        <a:t>An agent-based model of flood infrastructure resilience – FIRM</a:t>
                      </a:r>
                      <a:endParaRPr lang="en-US" sz="1800" b="0">
                        <a:solidFill>
                          <a:schemeClr val="tx1"/>
                        </a:solidFill>
                        <a:latin typeface="Calibri"/>
                      </a:endParaRPr>
                    </a:p>
                  </a:txBody>
                  <a:tcP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84369876"/>
                  </a:ext>
                </a:extLst>
              </a:tr>
              <a:tr h="370838">
                <a:tc>
                  <a:txBody>
                    <a:bodyPr/>
                    <a:lstStyle/>
                    <a:p>
                      <a:pPr lvl="0">
                        <a:buNone/>
                      </a:pPr>
                      <a:r>
                        <a:rPr lang="en-GB" b="1">
                          <a:solidFill>
                            <a:srgbClr val="A2456E"/>
                          </a:solidFill>
                        </a:rPr>
                        <a:t>SCQUAIR</a:t>
                      </a:r>
                      <a:endParaRPr lang="en-US"/>
                    </a:p>
                    <a:p>
                      <a:pPr lvl="0">
                        <a:buNone/>
                      </a:pPr>
                      <a:r>
                        <a:rPr lang="en-GB" sz="1400"/>
                        <a:t>Dr Richard Milton, University College London</a:t>
                      </a:r>
                    </a:p>
                  </a:txBody>
                  <a:tcPr>
                    <a:lnL w="12700">
                      <a:solidFill>
                        <a:schemeClr val="tx1"/>
                      </a:solidFill>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buNone/>
                      </a:pPr>
                      <a:r>
                        <a:rPr lang="en-GB" sz="1800" b="0" i="0" u="none" strike="noStrike" noProof="0">
                          <a:solidFill>
                            <a:schemeClr val="tx1"/>
                          </a:solidFill>
                          <a:latin typeface="Calibri"/>
                        </a:rPr>
                        <a:t>Small Changes and Computer-Generated Spatial Interaction Modelling with QUANT</a:t>
                      </a:r>
                      <a:endParaRPr lang="en-US" sz="1800" b="0">
                        <a:solidFill>
                          <a:schemeClr val="tx1"/>
                        </a:solidFill>
                        <a:latin typeface="Calibri"/>
                      </a:endParaRPr>
                    </a:p>
                  </a:txBody>
                  <a:tcP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9995665"/>
                  </a:ext>
                </a:extLst>
              </a:tr>
            </a:tbl>
          </a:graphicData>
        </a:graphic>
      </p:graphicFrame>
      <p:graphicFrame>
        <p:nvGraphicFramePr>
          <p:cNvPr id="6" name="Table 5">
            <a:extLst>
              <a:ext uri="{FF2B5EF4-FFF2-40B4-BE49-F238E27FC236}">
                <a16:creationId xmlns:a16="http://schemas.microsoft.com/office/drawing/2014/main" id="{63A9785A-3937-482B-B291-D6FAA1AD6738}"/>
              </a:ext>
            </a:extLst>
          </p:cNvPr>
          <p:cNvGraphicFramePr>
            <a:graphicFrameLocks noGrp="1"/>
          </p:cNvGraphicFramePr>
          <p:nvPr/>
        </p:nvGraphicFramePr>
        <p:xfrm>
          <a:off x="401830" y="771399"/>
          <a:ext cx="5739909" cy="1376679"/>
        </p:xfrm>
        <a:graphic>
          <a:graphicData uri="http://schemas.openxmlformats.org/drawingml/2006/table">
            <a:tbl>
              <a:tblPr firstRow="1" bandRow="1">
                <a:tableStyleId>{5C22544A-7EE6-4342-B048-85BDC9FD1C3A}</a:tableStyleId>
              </a:tblPr>
              <a:tblGrid>
                <a:gridCol w="2000496">
                  <a:extLst>
                    <a:ext uri="{9D8B030D-6E8A-4147-A177-3AD203B41FA5}">
                      <a16:colId xmlns:a16="http://schemas.microsoft.com/office/drawing/2014/main" val="3224789124"/>
                    </a:ext>
                  </a:extLst>
                </a:gridCol>
                <a:gridCol w="3739413">
                  <a:extLst>
                    <a:ext uri="{9D8B030D-6E8A-4147-A177-3AD203B41FA5}">
                      <a16:colId xmlns:a16="http://schemas.microsoft.com/office/drawing/2014/main" val="1047043110"/>
                    </a:ext>
                  </a:extLst>
                </a:gridCol>
              </a:tblGrid>
              <a:tr h="370839">
                <a:tc gridSpan="2">
                  <a:txBody>
                    <a:bodyPr/>
                    <a:lstStyle/>
                    <a:p>
                      <a:pPr lvl="0">
                        <a:buNone/>
                      </a:pPr>
                      <a:r>
                        <a:rPr lang="en-GB" sz="1800" b="1" i="0" u="none" strike="noStrike" noProof="0">
                          <a:solidFill>
                            <a:srgbClr val="5382AC"/>
                          </a:solidFill>
                          <a:latin typeface="Calibri"/>
                        </a:rPr>
                        <a:t>Developing a Resilience Framework</a:t>
                      </a:r>
                      <a:endParaRPr lang="en-US"/>
                    </a:p>
                  </a:txBody>
                  <a:tcP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2943862498"/>
                  </a:ext>
                </a:extLst>
              </a:tr>
              <a:tr h="370840">
                <a:tc>
                  <a:txBody>
                    <a:bodyPr/>
                    <a:lstStyle/>
                    <a:p>
                      <a:pPr lvl="0">
                        <a:buNone/>
                      </a:pPr>
                      <a:r>
                        <a:rPr lang="en-GB" sz="1800" b="1" i="0" u="none" strike="noStrike" noProof="0">
                          <a:solidFill>
                            <a:srgbClr val="A2456E"/>
                          </a:solidFill>
                          <a:latin typeface="Calibri"/>
                        </a:rPr>
                        <a:t>USARIS</a:t>
                      </a:r>
                      <a:endParaRPr lang="en-GB" sz="1800" b="0" i="0" u="none" strike="noStrike" noProof="0">
                        <a:solidFill>
                          <a:srgbClr val="000000"/>
                        </a:solidFill>
                        <a:latin typeface="Calibri"/>
                      </a:endParaRPr>
                    </a:p>
                    <a:p>
                      <a:pPr lvl="0">
                        <a:buNone/>
                      </a:pPr>
                      <a:r>
                        <a:rPr lang="en-GB" sz="1400" b="0" i="0" u="none" strike="noStrike" noProof="0">
                          <a:solidFill>
                            <a:srgbClr val="000000"/>
                          </a:solidFill>
                          <a:latin typeface="Calibri"/>
                        </a:rPr>
                        <a:t>Dr Francesca Pianosi, University of Bristol</a:t>
                      </a:r>
                      <a:endParaRPr lang="en-GB"/>
                    </a:p>
                  </a:txBody>
                  <a:tcPr>
                    <a:lnL w="12700">
                      <a:solidFill>
                        <a:schemeClr val="tx1"/>
                      </a:solidFill>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buNone/>
                      </a:pPr>
                      <a:r>
                        <a:rPr lang="en-GB" sz="1800" b="0" i="0" u="none" strike="noStrike" noProof="0">
                          <a:solidFill>
                            <a:srgbClr val="000000"/>
                          </a:solidFill>
                          <a:latin typeface="Calibri"/>
                        </a:rPr>
                        <a:t>Uncertainty quantification and sensitivity analysis for resilient infrastructure systems</a:t>
                      </a:r>
                      <a:endParaRPr lang="en-US"/>
                    </a:p>
                  </a:txBody>
                  <a:tcP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91494257"/>
                  </a:ext>
                </a:extLst>
              </a:tr>
            </a:tbl>
          </a:graphicData>
        </a:graphic>
      </p:graphicFrame>
      <p:graphicFrame>
        <p:nvGraphicFramePr>
          <p:cNvPr id="7" name="Table 6">
            <a:extLst>
              <a:ext uri="{FF2B5EF4-FFF2-40B4-BE49-F238E27FC236}">
                <a16:creationId xmlns:a16="http://schemas.microsoft.com/office/drawing/2014/main" id="{4FD6DE17-4CE5-7523-02A5-B84F2DE1A58A}"/>
              </a:ext>
            </a:extLst>
          </p:cNvPr>
          <p:cNvGraphicFramePr>
            <a:graphicFrameLocks noGrp="1"/>
          </p:cNvGraphicFramePr>
          <p:nvPr/>
        </p:nvGraphicFramePr>
        <p:xfrm>
          <a:off x="6289422" y="773987"/>
          <a:ext cx="5543793" cy="3985972"/>
        </p:xfrm>
        <a:graphic>
          <a:graphicData uri="http://schemas.openxmlformats.org/drawingml/2006/table">
            <a:tbl>
              <a:tblPr firstRow="1" bandRow="1">
                <a:tableStyleId>{5C22544A-7EE6-4342-B048-85BDC9FD1C3A}</a:tableStyleId>
              </a:tblPr>
              <a:tblGrid>
                <a:gridCol w="1932145">
                  <a:extLst>
                    <a:ext uri="{9D8B030D-6E8A-4147-A177-3AD203B41FA5}">
                      <a16:colId xmlns:a16="http://schemas.microsoft.com/office/drawing/2014/main" val="3224789124"/>
                    </a:ext>
                  </a:extLst>
                </a:gridCol>
                <a:gridCol w="3611648">
                  <a:extLst>
                    <a:ext uri="{9D8B030D-6E8A-4147-A177-3AD203B41FA5}">
                      <a16:colId xmlns:a16="http://schemas.microsoft.com/office/drawing/2014/main" val="1047043110"/>
                    </a:ext>
                  </a:extLst>
                </a:gridCol>
              </a:tblGrid>
              <a:tr h="572212">
                <a:tc gridSpan="2">
                  <a:txBody>
                    <a:bodyPr/>
                    <a:lstStyle/>
                    <a:p>
                      <a:pPr lvl="0">
                        <a:buNone/>
                      </a:pPr>
                      <a:r>
                        <a:rPr lang="en-GB">
                          <a:solidFill>
                            <a:srgbClr val="5382AC"/>
                          </a:solidFill>
                        </a:rPr>
                        <a:t>Exploring Resilience Scenarios</a:t>
                      </a:r>
                      <a:endParaRPr lang="en-US"/>
                    </a:p>
                  </a:txBody>
                  <a:tcP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2943862498"/>
                  </a:ext>
                </a:extLst>
              </a:tr>
              <a:tr h="370840">
                <a:tc>
                  <a:txBody>
                    <a:bodyPr/>
                    <a:lstStyle/>
                    <a:p>
                      <a:r>
                        <a:rPr lang="en-GB" b="1">
                          <a:solidFill>
                            <a:srgbClr val="A2456E"/>
                          </a:solidFill>
                        </a:rPr>
                        <a:t>STORMS</a:t>
                      </a:r>
                    </a:p>
                    <a:p>
                      <a:pPr lvl="0">
                        <a:buNone/>
                      </a:pPr>
                      <a:r>
                        <a:rPr lang="en-GB" sz="1400"/>
                        <a:t>Dr </a:t>
                      </a:r>
                      <a:r>
                        <a:rPr lang="en-GB" sz="1400" err="1"/>
                        <a:t>Xilin</a:t>
                      </a:r>
                      <a:r>
                        <a:rPr lang="en-GB" sz="1400"/>
                        <a:t> Xia, University of Birmingham</a:t>
                      </a:r>
                    </a:p>
                  </a:txBody>
                  <a:tcPr>
                    <a:lnL w="12700">
                      <a:solidFill>
                        <a:schemeClr val="tx1"/>
                      </a:solidFill>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buNone/>
                      </a:pPr>
                      <a:r>
                        <a:rPr lang="en-GB" sz="1800" b="0" i="0" u="none" strike="noStrike" noProof="0">
                          <a:solidFill>
                            <a:schemeClr val="tx1"/>
                          </a:solidFill>
                          <a:latin typeface="Calibri"/>
                        </a:rPr>
                        <a:t>Strategies and Tools for Resilience of Buried Infrastructure to Meteorological Shocks</a:t>
                      </a:r>
                    </a:p>
                  </a:txBody>
                  <a:tcP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91494257"/>
                  </a:ext>
                </a:extLst>
              </a:tr>
              <a:tr h="370839">
                <a:tc>
                  <a:txBody>
                    <a:bodyPr/>
                    <a:lstStyle/>
                    <a:p>
                      <a:pPr lvl="0">
                        <a:buNone/>
                      </a:pPr>
                      <a:r>
                        <a:rPr lang="en-GB" b="1">
                          <a:solidFill>
                            <a:srgbClr val="A2456E"/>
                          </a:solidFill>
                        </a:rPr>
                        <a:t>RIWS</a:t>
                      </a:r>
                      <a:endParaRPr lang="en-US"/>
                    </a:p>
                    <a:p>
                      <a:pPr lvl="0">
                        <a:buNone/>
                      </a:pPr>
                      <a:r>
                        <a:rPr lang="en-GB" sz="1400"/>
                        <a:t>Dr Ana </a:t>
                      </a:r>
                      <a:r>
                        <a:rPr lang="en-GB" sz="1400" err="1"/>
                        <a:t>Mijic</a:t>
                      </a:r>
                      <a:r>
                        <a:rPr lang="en-GB" sz="1400"/>
                        <a:t>, Imperial College London</a:t>
                      </a:r>
                      <a:endParaRPr lang="en-GB"/>
                    </a:p>
                  </a:txBody>
                  <a:tcPr>
                    <a:lnL w="12700">
                      <a:solidFill>
                        <a:schemeClr val="tx1"/>
                      </a:solidFill>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buNone/>
                      </a:pPr>
                      <a:r>
                        <a:rPr lang="en-GB" sz="1800" b="0" i="0" u="none" strike="noStrike" noProof="0">
                          <a:solidFill>
                            <a:schemeClr val="tx1"/>
                          </a:solidFill>
                          <a:latin typeface="Calibri"/>
                        </a:rPr>
                        <a:t>Resilience Scenarios for Integrated Water</a:t>
                      </a:r>
                      <a:endParaRPr lang="en-US"/>
                    </a:p>
                  </a:txBody>
                  <a:tcP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84369876"/>
                  </a:ext>
                </a:extLst>
              </a:tr>
              <a:tr h="370838">
                <a:tc>
                  <a:txBody>
                    <a:bodyPr/>
                    <a:lstStyle/>
                    <a:p>
                      <a:pPr lvl="0">
                        <a:buNone/>
                      </a:pPr>
                      <a:r>
                        <a:rPr lang="en-GB" b="1">
                          <a:solidFill>
                            <a:srgbClr val="A2456E"/>
                          </a:solidFill>
                        </a:rPr>
                        <a:t>SOFRAMODE</a:t>
                      </a:r>
                      <a:endParaRPr lang="en-US"/>
                    </a:p>
                    <a:p>
                      <a:pPr lvl="0">
                        <a:buNone/>
                      </a:pPr>
                      <a:r>
                        <a:rPr lang="en-GB" sz="1400"/>
                        <a:t>Dr Vassilis Glenis, University of Newcastle</a:t>
                      </a:r>
                    </a:p>
                  </a:txBody>
                  <a:tcPr>
                    <a:lnL w="12700">
                      <a:solidFill>
                        <a:schemeClr val="tx1"/>
                      </a:solidFill>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buNone/>
                      </a:pPr>
                      <a:r>
                        <a:rPr lang="en-GB" sz="1800" b="0" i="0" u="none" strike="noStrike" noProof="0">
                          <a:solidFill>
                            <a:schemeClr val="tx1"/>
                          </a:solidFill>
                          <a:latin typeface="Calibri"/>
                        </a:rPr>
                        <a:t>Sewer overflow flood risk analysis model DAFNI enabled</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309995665"/>
                  </a:ext>
                </a:extLst>
              </a:tr>
              <a:tr h="370838">
                <a:tc>
                  <a:txBody>
                    <a:bodyPr/>
                    <a:lstStyle/>
                    <a:p>
                      <a:pPr lvl="0">
                        <a:buNone/>
                      </a:pPr>
                      <a:r>
                        <a:rPr lang="en-GB" sz="1800" b="1" i="0" u="none" strike="noStrike" noProof="0">
                          <a:solidFill>
                            <a:srgbClr val="A2456E"/>
                          </a:solidFill>
                          <a:latin typeface="Calibri"/>
                        </a:rPr>
                        <a:t>NIRD</a:t>
                      </a:r>
                      <a:endParaRPr lang="en-US" sz="1800" b="0" i="0" u="none" strike="noStrike" noProof="0">
                        <a:solidFill>
                          <a:srgbClr val="000000"/>
                        </a:solidFill>
                        <a:latin typeface="Calibri"/>
                      </a:endParaRPr>
                    </a:p>
                    <a:p>
                      <a:pPr lvl="0">
                        <a:buNone/>
                      </a:pPr>
                      <a:r>
                        <a:rPr lang="en-GB" sz="1400" b="0" i="0" u="none" strike="noStrike" noProof="0">
                          <a:solidFill>
                            <a:srgbClr val="000000"/>
                          </a:solidFill>
                          <a:latin typeface="Calibri"/>
                        </a:rPr>
                        <a:t>Dr Raghav Pant, University of Oxford</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a:buNone/>
                      </a:pPr>
                      <a:r>
                        <a:rPr lang="en-GB" sz="1800" b="0" i="0" u="none" strike="noStrike" noProof="0">
                          <a:solidFill>
                            <a:schemeClr val="tx1"/>
                          </a:solidFill>
                          <a:latin typeface="Calibri"/>
                        </a:rPr>
                        <a:t>Systemic resilience of interdependent infrastructure networks at the national scale</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652857930"/>
                  </a:ext>
                </a:extLst>
              </a:tr>
            </a:tbl>
          </a:graphicData>
        </a:graphic>
      </p:graphicFrame>
    </p:spTree>
    <p:extLst>
      <p:ext uri="{BB962C8B-B14F-4D97-AF65-F5344CB8AC3E}">
        <p14:creationId xmlns:p14="http://schemas.microsoft.com/office/powerpoint/2010/main" val="9967118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81CA4-CEDE-E807-3640-2E215A4459C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B7A3648-45A3-AA2C-1116-534CB50AA53E}"/>
              </a:ext>
            </a:extLst>
          </p:cNvPr>
          <p:cNvSpPr>
            <a:spLocks noGrp="1"/>
          </p:cNvSpPr>
          <p:nvPr>
            <p:ph type="title"/>
          </p:nvPr>
        </p:nvSpPr>
        <p:spPr>
          <a:xfrm>
            <a:off x="161793" y="-151223"/>
            <a:ext cx="10515600" cy="1325563"/>
          </a:xfrm>
        </p:spPr>
        <p:txBody>
          <a:bodyPr>
            <a:normAutofit/>
          </a:bodyPr>
          <a:lstStyle/>
          <a:p>
            <a:r>
              <a:rPr lang="en-GB" sz="3600" b="1">
                <a:solidFill>
                  <a:schemeClr val="bg1"/>
                </a:solidFill>
                <a:latin typeface="Arial"/>
                <a:cs typeface="Arial"/>
              </a:rPr>
              <a:t>BSRW/RDC “Sandpit” Projects</a:t>
            </a:r>
            <a:endParaRPr lang="en-US" sz="3600" b="1">
              <a:solidFill>
                <a:schemeClr val="bg1"/>
              </a:solidFill>
              <a:latin typeface="Arial"/>
              <a:cs typeface="Arial"/>
            </a:endParaRPr>
          </a:p>
        </p:txBody>
      </p:sp>
      <p:graphicFrame>
        <p:nvGraphicFramePr>
          <p:cNvPr id="5" name="Table 4">
            <a:extLst>
              <a:ext uri="{FF2B5EF4-FFF2-40B4-BE49-F238E27FC236}">
                <a16:creationId xmlns:a16="http://schemas.microsoft.com/office/drawing/2014/main" id="{CCD95CB0-2E05-6073-5FFE-95D812B9C74A}"/>
              </a:ext>
            </a:extLst>
          </p:cNvPr>
          <p:cNvGraphicFramePr>
            <a:graphicFrameLocks noGrp="1"/>
          </p:cNvGraphicFramePr>
          <p:nvPr/>
        </p:nvGraphicFramePr>
        <p:xfrm>
          <a:off x="184354" y="891048"/>
          <a:ext cx="5784759" cy="4435933"/>
        </p:xfrm>
        <a:graphic>
          <a:graphicData uri="http://schemas.openxmlformats.org/drawingml/2006/table">
            <a:tbl>
              <a:tblPr firstRow="1" bandRow="1">
                <a:tableStyleId>{5C22544A-7EE6-4342-B048-85BDC9FD1C3A}</a:tableStyleId>
              </a:tblPr>
              <a:tblGrid>
                <a:gridCol w="3083742">
                  <a:extLst>
                    <a:ext uri="{9D8B030D-6E8A-4147-A177-3AD203B41FA5}">
                      <a16:colId xmlns:a16="http://schemas.microsoft.com/office/drawing/2014/main" val="95579965"/>
                    </a:ext>
                  </a:extLst>
                </a:gridCol>
                <a:gridCol w="2701017">
                  <a:extLst>
                    <a:ext uri="{9D8B030D-6E8A-4147-A177-3AD203B41FA5}">
                      <a16:colId xmlns:a16="http://schemas.microsoft.com/office/drawing/2014/main" val="2451169425"/>
                    </a:ext>
                  </a:extLst>
                </a:gridCol>
              </a:tblGrid>
              <a:tr h="379434">
                <a:tc gridSpan="2">
                  <a:txBody>
                    <a:bodyPr/>
                    <a:lstStyle/>
                    <a:p>
                      <a:r>
                        <a:rPr lang="en-GB">
                          <a:solidFill>
                            <a:srgbClr val="25B571"/>
                          </a:solidFill>
                        </a:rPr>
                        <a:t>Transport</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hMerge="1">
                  <a:txBody>
                    <a:bodyPr/>
                    <a:lstStyle/>
                    <a:p>
                      <a:endParaRPr lang="en-US"/>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2427026787"/>
                  </a:ext>
                </a:extLst>
              </a:tr>
              <a:tr h="1655710">
                <a:tc>
                  <a:txBody>
                    <a:bodyPr/>
                    <a:lstStyle/>
                    <a:p>
                      <a:pPr lvl="0">
                        <a:buNone/>
                      </a:pPr>
                      <a:r>
                        <a:rPr lang="en-GB" sz="1800" b="1" i="0" u="none" strike="noStrike" noProof="0" err="1">
                          <a:solidFill>
                            <a:srgbClr val="A2456E"/>
                          </a:solidFill>
                          <a:latin typeface="Calibri"/>
                        </a:rPr>
                        <a:t>ClimaTracks</a:t>
                      </a:r>
                      <a:r>
                        <a:rPr lang="en-GB" sz="1800" b="1" i="0" u="none" strike="noStrike" noProof="0">
                          <a:solidFill>
                            <a:srgbClr val="A2456E"/>
                          </a:solidFill>
                          <a:latin typeface="Calibri"/>
                        </a:rPr>
                        <a:t> Solutions (Rail)</a:t>
                      </a:r>
                      <a:endParaRPr lang="en-GB" sz="1800" b="0" i="0" u="none" strike="noStrike" noProof="0">
                        <a:solidFill>
                          <a:srgbClr val="A2456E"/>
                        </a:solidFill>
                        <a:latin typeface="Calibri"/>
                      </a:endParaRPr>
                    </a:p>
                    <a:p>
                      <a:pPr lvl="0">
                        <a:buNone/>
                      </a:pPr>
                      <a:r>
                        <a:rPr lang="en-GB" sz="1400" b="0" i="0" u="none" strike="noStrike" noProof="0">
                          <a:solidFill>
                            <a:schemeClr val="tx1"/>
                          </a:solidFill>
                          <a:latin typeface="Calibri"/>
                        </a:rPr>
                        <a:t>Giuliano Punzo, University of Sheffield; Ji-Eun Byun, University of Glasgow; Qian Fu, University of Birmingham; </a:t>
                      </a:r>
                      <a:r>
                        <a:rPr lang="en-GB" sz="1400" b="0" i="0" u="none" strike="noStrike" noProof="0" err="1">
                          <a:solidFill>
                            <a:schemeClr val="tx1"/>
                          </a:solidFill>
                          <a:latin typeface="Calibri"/>
                        </a:rPr>
                        <a:t>Tohid</a:t>
                      </a:r>
                      <a:r>
                        <a:rPr lang="en-GB" sz="1400" b="0" i="0" u="none" strike="noStrike" noProof="0">
                          <a:solidFill>
                            <a:schemeClr val="tx1"/>
                          </a:solidFill>
                          <a:latin typeface="Calibri"/>
                        </a:rPr>
                        <a:t> Erfani, UCL; Iryna </a:t>
                      </a:r>
                      <a:r>
                        <a:rPr lang="en-GB" sz="1400" b="0" i="0" u="none" strike="noStrike" noProof="0" err="1">
                          <a:solidFill>
                            <a:schemeClr val="tx1"/>
                          </a:solidFill>
                          <a:latin typeface="Calibri"/>
                        </a:rPr>
                        <a:t>Yevseyeva</a:t>
                      </a:r>
                      <a:r>
                        <a:rPr lang="en-GB" sz="1400" b="0" i="0" u="none" strike="noStrike" noProof="0">
                          <a:solidFill>
                            <a:schemeClr val="tx1"/>
                          </a:solidFill>
                          <a:latin typeface="Calibri"/>
                        </a:rPr>
                        <a:t>, De Montfort University; Kostas Nikolopoulos, Durham University</a:t>
                      </a:r>
                      <a:endParaRPr lang="en-GB" sz="1400">
                        <a:latin typeface="Calibri"/>
                      </a:endParaRP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a:buNone/>
                      </a:pPr>
                      <a:r>
                        <a:rPr lang="en-GB" sz="1800" b="0" i="0" u="none" strike="noStrike" noProof="0">
                          <a:solidFill>
                            <a:schemeClr val="tx1"/>
                          </a:solidFill>
                          <a:latin typeface="Calibri"/>
                        </a:rPr>
                        <a:t>Forecasting resilience of railway network under propagating </a:t>
                      </a:r>
                      <a:endParaRPr lang="en-US" sz="1800" u="none">
                        <a:latin typeface="Calibri"/>
                      </a:endParaRPr>
                    </a:p>
                    <a:p>
                      <a:pPr lvl="0">
                        <a:buNone/>
                      </a:pPr>
                      <a:r>
                        <a:rPr lang="en-GB" sz="1800" b="0" i="0" u="none" strike="noStrike" noProof="0">
                          <a:solidFill>
                            <a:schemeClr val="tx1"/>
                          </a:solidFill>
                          <a:latin typeface="Calibri"/>
                        </a:rPr>
                        <a:t>uncertainty</a:t>
                      </a:r>
                      <a:endParaRPr lang="en-US" sz="1800" u="none">
                        <a:latin typeface="Calibri"/>
                      </a:endParaRP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856888900"/>
                  </a:ext>
                </a:extLst>
              </a:tr>
              <a:tr h="1476347">
                <a:tc>
                  <a:txBody>
                    <a:bodyPr/>
                    <a:lstStyle/>
                    <a:p>
                      <a:pPr lvl="0">
                        <a:buNone/>
                      </a:pPr>
                      <a:r>
                        <a:rPr lang="en-GB" sz="1800" b="1" i="0" u="none" strike="noStrike" noProof="0">
                          <a:solidFill>
                            <a:srgbClr val="A2456E"/>
                          </a:solidFill>
                          <a:latin typeface="Calibri"/>
                        </a:rPr>
                        <a:t>IMPACT (Road)</a:t>
                      </a:r>
                    </a:p>
                    <a:p>
                      <a:pPr lvl="0">
                        <a:buNone/>
                      </a:pPr>
                      <a:r>
                        <a:rPr lang="en-GB" sz="1400" b="0" i="0" u="none" strike="noStrike" noProof="0" err="1">
                          <a:solidFill>
                            <a:schemeClr val="tx1"/>
                          </a:solidFill>
                          <a:latin typeface="Calibri"/>
                        </a:rPr>
                        <a:t>Dr.</a:t>
                      </a:r>
                      <a:r>
                        <a:rPr lang="en-GB" sz="1400" b="0" i="0" u="none" strike="noStrike" noProof="0">
                          <a:solidFill>
                            <a:schemeClr val="tx1"/>
                          </a:solidFill>
                          <a:latin typeface="Calibri"/>
                        </a:rPr>
                        <a:t> </a:t>
                      </a:r>
                      <a:r>
                        <a:rPr lang="en-GB" sz="1400" b="0" i="0" u="none" strike="noStrike" noProof="0" err="1">
                          <a:solidFill>
                            <a:schemeClr val="tx1"/>
                          </a:solidFill>
                          <a:latin typeface="Calibri"/>
                        </a:rPr>
                        <a:t>Qiuchen</a:t>
                      </a:r>
                      <a:r>
                        <a:rPr lang="en-GB" sz="1400" b="0" i="0" u="none" strike="noStrike" noProof="0">
                          <a:solidFill>
                            <a:schemeClr val="tx1"/>
                          </a:solidFill>
                          <a:latin typeface="Calibri"/>
                        </a:rPr>
                        <a:t> Lu, UCL; Prof. Tao Cheng, Mr. Xuhui Lin, Dr </a:t>
                      </a:r>
                      <a:r>
                        <a:rPr lang="en-GB" sz="1400" b="0" i="0" u="none" strike="noStrike" noProof="0" err="1">
                          <a:solidFill>
                            <a:schemeClr val="tx1"/>
                          </a:solidFill>
                          <a:latin typeface="Calibri"/>
                        </a:rPr>
                        <a:t>Tohid</a:t>
                      </a:r>
                      <a:r>
                        <a:rPr lang="en-GB" sz="1400" b="0" i="0" u="none" strike="noStrike" noProof="0">
                          <a:solidFill>
                            <a:schemeClr val="tx1"/>
                          </a:solidFill>
                          <a:latin typeface="Calibri"/>
                        </a:rPr>
                        <a:t> Erfani, Dr Trung Hieu Tran</a:t>
                      </a:r>
                      <a:endParaRPr lang="en-GB" sz="1400">
                        <a:latin typeface="Calibri"/>
                      </a:endParaRP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a:buNone/>
                      </a:pPr>
                      <a:r>
                        <a:rPr lang="en-GB" sz="1800" b="0" i="0" u="none" strike="noStrike" noProof="0">
                          <a:solidFill>
                            <a:schemeClr val="tx1"/>
                          </a:solidFill>
                          <a:latin typeface="Calibri"/>
                        </a:rPr>
                        <a:t>Improving flood disrupted road networks resilience with dynamic people-centric digital twins</a:t>
                      </a:r>
                      <a:endParaRPr lang="en-US" sz="1800" u="none">
                        <a:latin typeface="Calibri"/>
                      </a:endParaRP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593284081"/>
                  </a:ext>
                </a:extLst>
              </a:tr>
              <a:tr h="924442">
                <a:tc>
                  <a:txBody>
                    <a:bodyPr/>
                    <a:lstStyle/>
                    <a:p>
                      <a:pPr lvl="0">
                        <a:buNone/>
                      </a:pPr>
                      <a:r>
                        <a:rPr lang="en-GB" sz="1800" b="1" i="0" u="none" strike="noStrike" noProof="0">
                          <a:solidFill>
                            <a:srgbClr val="A2456E"/>
                          </a:solidFill>
                          <a:latin typeface="Calibri"/>
                        </a:rPr>
                        <a:t>MARS (Airports)</a:t>
                      </a:r>
                      <a:endParaRPr lang="en-GB" sz="1800" b="0" i="0" u="none" strike="noStrike" noProof="0">
                        <a:solidFill>
                          <a:srgbClr val="A2456E"/>
                        </a:solidFill>
                        <a:latin typeface="Calibri"/>
                      </a:endParaRPr>
                    </a:p>
                    <a:p>
                      <a:pPr lvl="0">
                        <a:buNone/>
                      </a:pPr>
                      <a:r>
                        <a:rPr lang="en-GB" sz="1400" b="0" i="0" u="none" strike="noStrike" noProof="0">
                          <a:solidFill>
                            <a:schemeClr val="tx1"/>
                          </a:solidFill>
                          <a:latin typeface="Calibri"/>
                        </a:rPr>
                        <a:t>Fabian Steinmann, Cranfield University</a:t>
                      </a:r>
                      <a:r>
                        <a:rPr lang="en-GB" sz="1600" b="0" i="0" u="none" strike="noStrike" noProof="0">
                          <a:solidFill>
                            <a:schemeClr val="tx1"/>
                          </a:solidFill>
                          <a:latin typeface="Calibri"/>
                        </a:rPr>
                        <a:t> </a:t>
                      </a:r>
                      <a:endParaRPr lang="en-GB" sz="1600">
                        <a:latin typeface="Calibri"/>
                      </a:endParaRP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a:buNone/>
                      </a:pPr>
                      <a:r>
                        <a:rPr lang="en-GB" sz="1800" b="0" i="0" u="none" strike="noStrike" noProof="0">
                          <a:solidFill>
                            <a:schemeClr val="tx1"/>
                          </a:solidFill>
                          <a:latin typeface="Calibri"/>
                        </a:rPr>
                        <a:t>Flight Diversion </a:t>
                      </a:r>
                      <a:endParaRPr lang="en-US" sz="1800" u="none">
                        <a:latin typeface="Calibri"/>
                      </a:endParaRPr>
                    </a:p>
                    <a:p>
                      <a:pPr lvl="0">
                        <a:buNone/>
                      </a:pPr>
                      <a:r>
                        <a:rPr lang="en-GB" sz="1800" b="0" i="0" u="none" strike="noStrike" noProof="0">
                          <a:solidFill>
                            <a:schemeClr val="tx1"/>
                          </a:solidFill>
                          <a:latin typeface="Calibri"/>
                        </a:rPr>
                        <a:t>Modelling for the UK Aviation System</a:t>
                      </a:r>
                      <a:endParaRPr lang="en-US" sz="1800" u="none">
                        <a:latin typeface="Calibri"/>
                      </a:endParaRP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283679294"/>
                  </a:ext>
                </a:extLst>
              </a:tr>
            </a:tbl>
          </a:graphicData>
        </a:graphic>
      </p:graphicFrame>
      <p:graphicFrame>
        <p:nvGraphicFramePr>
          <p:cNvPr id="6" name="Table 5">
            <a:extLst>
              <a:ext uri="{FF2B5EF4-FFF2-40B4-BE49-F238E27FC236}">
                <a16:creationId xmlns:a16="http://schemas.microsoft.com/office/drawing/2014/main" id="{337F78DC-8AED-E10E-6730-35AECB4DF79C}"/>
              </a:ext>
            </a:extLst>
          </p:cNvPr>
          <p:cNvGraphicFramePr>
            <a:graphicFrameLocks noGrp="1"/>
          </p:cNvGraphicFramePr>
          <p:nvPr/>
        </p:nvGraphicFramePr>
        <p:xfrm>
          <a:off x="6065274" y="878758"/>
          <a:ext cx="5885360" cy="4442736"/>
        </p:xfrm>
        <a:graphic>
          <a:graphicData uri="http://schemas.openxmlformats.org/drawingml/2006/table">
            <a:tbl>
              <a:tblPr firstRow="1" bandRow="1">
                <a:tableStyleId>{5C22544A-7EE6-4342-B048-85BDC9FD1C3A}</a:tableStyleId>
              </a:tblPr>
              <a:tblGrid>
                <a:gridCol w="2942680">
                  <a:extLst>
                    <a:ext uri="{9D8B030D-6E8A-4147-A177-3AD203B41FA5}">
                      <a16:colId xmlns:a16="http://schemas.microsoft.com/office/drawing/2014/main" val="95579965"/>
                    </a:ext>
                  </a:extLst>
                </a:gridCol>
                <a:gridCol w="2942680">
                  <a:extLst>
                    <a:ext uri="{9D8B030D-6E8A-4147-A177-3AD203B41FA5}">
                      <a16:colId xmlns:a16="http://schemas.microsoft.com/office/drawing/2014/main" val="2451169425"/>
                    </a:ext>
                  </a:extLst>
                </a:gridCol>
              </a:tblGrid>
              <a:tr h="398266">
                <a:tc gridSpan="2">
                  <a:txBody>
                    <a:bodyPr/>
                    <a:lstStyle/>
                    <a:p>
                      <a:r>
                        <a:rPr lang="en-GB">
                          <a:solidFill>
                            <a:srgbClr val="E9AB04"/>
                          </a:solidFill>
                        </a:rPr>
                        <a:t>Energy</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hMerge="1">
                  <a:txBody>
                    <a:bodyPr/>
                    <a:lstStyle/>
                    <a:p>
                      <a:endParaRPr lang="en-US"/>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2427026787"/>
                  </a:ext>
                </a:extLst>
              </a:tr>
              <a:tr h="1242869">
                <a:tc>
                  <a:txBody>
                    <a:bodyPr/>
                    <a:lstStyle/>
                    <a:p>
                      <a:pPr lvl="0">
                        <a:buNone/>
                      </a:pPr>
                      <a:r>
                        <a:rPr lang="en-GB" sz="1800" b="1" i="0" u="none" strike="noStrike" noProof="0">
                          <a:solidFill>
                            <a:srgbClr val="5382AC"/>
                          </a:solidFill>
                          <a:latin typeface="Calibri"/>
                        </a:rPr>
                        <a:t>D-RES</a:t>
                      </a:r>
                    </a:p>
                    <a:p>
                      <a:pPr lvl="0">
                        <a:buNone/>
                      </a:pPr>
                      <a:r>
                        <a:rPr lang="en-GB" sz="1400" b="0" i="0" u="none" strike="noStrike" noProof="0">
                          <a:solidFill>
                            <a:schemeClr val="tx1"/>
                          </a:solidFill>
                          <a:latin typeface="Calibri"/>
                        </a:rPr>
                        <a:t>Desen </a:t>
                      </a:r>
                      <a:r>
                        <a:rPr lang="en-GB" sz="1400" b="0" i="0" u="none" strike="noStrike" noProof="0" err="1">
                          <a:solidFill>
                            <a:schemeClr val="tx1"/>
                          </a:solidFill>
                          <a:latin typeface="Calibri"/>
                        </a:rPr>
                        <a:t>Kirli</a:t>
                      </a:r>
                      <a:r>
                        <a:rPr lang="en-GB" sz="1400" b="0" i="0" u="none" strike="noStrike" noProof="0">
                          <a:solidFill>
                            <a:schemeClr val="tx1"/>
                          </a:solidFill>
                          <a:latin typeface="Calibri"/>
                        </a:rPr>
                        <a:t>, University of Edinburgh; Laiz Souto, University of Bristol</a:t>
                      </a:r>
                      <a:endParaRPr lang="en-GB" sz="1400">
                        <a:latin typeface="Calibri"/>
                      </a:endParaRP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a:buNone/>
                      </a:pPr>
                      <a:r>
                        <a:rPr lang="en-GB" sz="1800" b="0" i="0" u="none" strike="noStrike" noProof="0">
                          <a:solidFill>
                            <a:schemeClr val="tx1"/>
                          </a:solidFill>
                          <a:latin typeface="Calibri"/>
                        </a:rPr>
                        <a:t>Provision of distributed grid resilience using EVs during extreme weather events</a:t>
                      </a:r>
                      <a:endParaRPr lang="en-US" sz="1800" b="0" u="none">
                        <a:latin typeface="Calibri"/>
                      </a:endParaRP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856888900"/>
                  </a:ext>
                </a:extLst>
              </a:tr>
              <a:tr h="1531266">
                <a:tc>
                  <a:txBody>
                    <a:bodyPr/>
                    <a:lstStyle/>
                    <a:p>
                      <a:pPr lvl="0">
                        <a:buNone/>
                      </a:pPr>
                      <a:r>
                        <a:rPr lang="en-GB" sz="1800" b="1" i="0" u="none" strike="noStrike" noProof="0" err="1">
                          <a:solidFill>
                            <a:srgbClr val="5382AC"/>
                          </a:solidFill>
                          <a:latin typeface="Calibri"/>
                        </a:rPr>
                        <a:t>ForNET</a:t>
                      </a:r>
                    </a:p>
                    <a:p>
                      <a:pPr lvl="0">
                        <a:buNone/>
                      </a:pPr>
                      <a:r>
                        <a:rPr lang="en-GB" sz="1400" b="0" i="0" u="none" strike="noStrike" noProof="0">
                          <a:solidFill>
                            <a:schemeClr val="tx1"/>
                          </a:solidFill>
                          <a:latin typeface="Calibri"/>
                        </a:rPr>
                        <a:t>Kostas Nikolopoulos, Durham University; Lu Yang, York St John University; Haoran Zhang, University College London</a:t>
                      </a:r>
                      <a:endParaRPr lang="en-GB" sz="1400">
                        <a:latin typeface="Calibri"/>
                      </a:endParaRP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a:buNone/>
                      </a:pPr>
                      <a:r>
                        <a:rPr lang="en-GB" sz="1800" b="0" i="0" u="none" strike="noStrike" noProof="0">
                          <a:solidFill>
                            <a:schemeClr val="tx1"/>
                          </a:solidFill>
                          <a:latin typeface="Calibri"/>
                        </a:rPr>
                        <a:t>DAFNI Forecasting Services </a:t>
                      </a:r>
                      <a:endParaRPr lang="en-US" sz="1800" b="0" u="none">
                        <a:latin typeface="Calibri"/>
                      </a:endParaRPr>
                    </a:p>
                    <a:p>
                      <a:pPr lvl="0">
                        <a:buNone/>
                      </a:pPr>
                      <a:r>
                        <a:rPr lang="en-GB" sz="1800" b="0" i="0" u="none" strike="noStrike" noProof="0">
                          <a:solidFill>
                            <a:schemeClr val="tx1"/>
                          </a:solidFill>
                          <a:latin typeface="Calibri"/>
                        </a:rPr>
                        <a:t>for Energy Networks </a:t>
                      </a:r>
                      <a:endParaRPr lang="en-US" sz="1800" b="0" u="none">
                        <a:latin typeface="Calibri"/>
                      </a:endParaRPr>
                    </a:p>
                    <a:p>
                      <a:pPr lvl="0">
                        <a:buNone/>
                      </a:pPr>
                      <a:r>
                        <a:rPr lang="en-GB" sz="1800" b="0" i="0" u="none" strike="noStrike" noProof="0">
                          <a:solidFill>
                            <a:schemeClr val="tx1"/>
                          </a:solidFill>
                          <a:latin typeface="Calibri"/>
                        </a:rPr>
                        <a:t>resilience using EVs during extreme weather events</a:t>
                      </a:r>
                      <a:endParaRPr lang="en-US" sz="1800" b="0" u="none">
                        <a:latin typeface="Calibri"/>
                      </a:endParaRP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593284081"/>
                  </a:ext>
                </a:extLst>
              </a:tr>
              <a:tr h="1270335">
                <a:tc>
                  <a:txBody>
                    <a:bodyPr/>
                    <a:lstStyle/>
                    <a:p>
                      <a:pPr lvl="0">
                        <a:buNone/>
                      </a:pPr>
                      <a:r>
                        <a:rPr lang="en-GB" sz="1800" b="1" i="0" u="none" strike="noStrike" noProof="0">
                          <a:solidFill>
                            <a:srgbClr val="5382AC"/>
                          </a:solidFill>
                          <a:latin typeface="Calibri"/>
                        </a:rPr>
                        <a:t>BRINES</a:t>
                      </a:r>
                    </a:p>
                    <a:p>
                      <a:pPr lvl="0">
                        <a:buNone/>
                      </a:pPr>
                      <a:r>
                        <a:rPr lang="en-GB" sz="1400" b="0" i="0" u="none" strike="noStrike" noProof="0">
                          <a:solidFill>
                            <a:schemeClr val="tx1"/>
                          </a:solidFill>
                          <a:latin typeface="Calibri"/>
                        </a:rPr>
                        <a:t>Hannah Bloomfield, Newcastle University; Sean Wilkinson, Newcastle University; Ji-Eun Byun, University of Glasgow</a:t>
                      </a:r>
                      <a:endParaRPr lang="en-GB" sz="1400">
                        <a:latin typeface="Calibri"/>
                      </a:endParaRP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a:buNone/>
                      </a:pPr>
                      <a:r>
                        <a:rPr lang="en-GB" sz="1800" b="0" i="0" u="none" strike="noStrike" noProof="0">
                          <a:solidFill>
                            <a:schemeClr val="tx1"/>
                          </a:solidFill>
                          <a:latin typeface="Calibri"/>
                        </a:rPr>
                        <a:t>Building risk-informed redundancy in energy systems transitioning to </a:t>
                      </a:r>
                      <a:endParaRPr lang="en-US" sz="1800" b="0" u="none">
                        <a:latin typeface="Calibri"/>
                      </a:endParaRPr>
                    </a:p>
                    <a:p>
                      <a:pPr lvl="0">
                        <a:buNone/>
                      </a:pPr>
                      <a:r>
                        <a:rPr lang="en-GB" sz="1800" b="0" i="0" u="none" strike="noStrike" noProof="0">
                          <a:solidFill>
                            <a:schemeClr val="tx1"/>
                          </a:solidFill>
                          <a:latin typeface="Calibri"/>
                        </a:rPr>
                        <a:t>net-zero</a:t>
                      </a:r>
                      <a:endParaRPr lang="en-US" sz="1800" b="0" u="none">
                        <a:latin typeface="Calibri"/>
                      </a:endParaRP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283679294"/>
                  </a:ext>
                </a:extLst>
              </a:tr>
            </a:tbl>
          </a:graphicData>
        </a:graphic>
      </p:graphicFrame>
    </p:spTree>
    <p:extLst>
      <p:ext uri="{BB962C8B-B14F-4D97-AF65-F5344CB8AC3E}">
        <p14:creationId xmlns:p14="http://schemas.microsoft.com/office/powerpoint/2010/main" val="35848719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81CA4-CEDE-E807-3640-2E215A4459CB}"/>
            </a:ext>
          </a:extLst>
        </p:cNvPr>
        <p:cNvGrpSpPr/>
        <p:nvPr/>
      </p:nvGrpSpPr>
      <p:grpSpPr>
        <a:xfrm>
          <a:off x="0" y="0"/>
          <a:ext cx="0" cy="0"/>
          <a:chOff x="0" y="0"/>
          <a:chExt cx="0" cy="0"/>
        </a:xfrm>
      </p:grpSpPr>
      <p:sp>
        <p:nvSpPr>
          <p:cNvPr id="4" name="Text Placeholder 5">
            <a:extLst>
              <a:ext uri="{FF2B5EF4-FFF2-40B4-BE49-F238E27FC236}">
                <a16:creationId xmlns:a16="http://schemas.microsoft.com/office/drawing/2014/main" id="{74F1301F-3950-41E3-F4A9-B2DA9C13FBFB}"/>
              </a:ext>
            </a:extLst>
          </p:cNvPr>
          <p:cNvSpPr txBox="1">
            <a:spLocks/>
          </p:cNvSpPr>
          <p:nvPr/>
        </p:nvSpPr>
        <p:spPr>
          <a:xfrm>
            <a:off x="205483" y="892265"/>
            <a:ext cx="9512939" cy="4301975"/>
          </a:xfrm>
          <a:prstGeom prst="rect">
            <a:avLst/>
          </a:prstGeom>
        </p:spPr>
        <p:txBody>
          <a:bodyPr vert="horz" lIns="91440" tIns="45720" rIns="91440" bIns="45720" rtlCol="0" anchor="ctr"/>
          <a:lstStyle>
            <a:defPPr>
              <a:defRPr lang="en-GB"/>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E7E6E6">
                    <a:lumMod val="25000"/>
                  </a:srgbClr>
                </a:solidFill>
                <a:effectLst/>
                <a:uLnTx/>
                <a:uFillTx/>
                <a:latin typeface="Calibri" panose="020F0502020204030204"/>
                <a:ea typeface="+mn-ea"/>
                <a:cs typeface="+mn-cs"/>
              </a:rPr>
              <a:t>Projects will get underway from October onwards</a:t>
            </a:r>
            <a:endParaRPr kumimoji="0" lang="en-GB" sz="1600" b="1" i="0" u="none" strike="noStrike" kern="1200" cap="none" spc="0" normalizeH="0" baseline="0" noProof="0">
              <a:ln>
                <a:noFill/>
              </a:ln>
              <a:solidFill>
                <a:srgbClr val="E7E6E6">
                  <a:lumMod val="25000"/>
                </a:srgbClr>
              </a:solidFill>
              <a:effectLst/>
              <a:uLnTx/>
              <a:uFillTx/>
              <a:latin typeface="Calibri" panose="020F0502020204030204"/>
              <a:ea typeface="Calibri"/>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Calibri" panose="020F0502020204030204"/>
                <a:ea typeface="+mn-ea"/>
                <a:cs typeface="+mn-cs"/>
              </a:rPr>
              <a:t>DAFNI will be supporting them and helping them work together.</a:t>
            </a:r>
            <a:endParaRPr kumimoji="0" lang="en-GB" sz="1600" b="1" i="0" u="none" strike="noStrike" kern="1200" cap="none" spc="0" normalizeH="0" baseline="0" noProof="0">
              <a:ln>
                <a:noFill/>
              </a:ln>
              <a:solidFill>
                <a:prstClr val="black"/>
              </a:solidFill>
              <a:effectLst/>
              <a:uLnTx/>
              <a:uFillTx/>
              <a:latin typeface="Calibri" panose="020F0502020204030204"/>
              <a:ea typeface="Calibri"/>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E7E6E6">
                    <a:lumMod val="25000"/>
                  </a:srgbClr>
                </a:solidFill>
                <a:effectLst/>
                <a:uLnTx/>
                <a:uFillTx/>
                <a:latin typeface="Calibri" panose="020F0502020204030204"/>
                <a:ea typeface="+mn-ea"/>
                <a:cs typeface="+mn-cs"/>
              </a:rPr>
              <a:t>Will also be working with other projects in the programme</a:t>
            </a:r>
            <a:endParaRPr kumimoji="0" lang="en-GB" sz="1600" b="1" i="0" u="none" strike="noStrike" kern="1200" cap="none" spc="0" normalizeH="0" baseline="0" noProof="0">
              <a:ln>
                <a:noFill/>
              </a:ln>
              <a:solidFill>
                <a:srgbClr val="E7E6E6">
                  <a:lumMod val="25000"/>
                </a:srgbClr>
              </a:solidFill>
              <a:effectLst/>
              <a:uLnTx/>
              <a:uFillTx/>
              <a:latin typeface="Calibri" panose="020F0502020204030204"/>
              <a:ea typeface="Calibri"/>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Calibri" panose="020F0502020204030204"/>
                <a:ea typeface="+mn-ea"/>
                <a:cs typeface="+mn-cs"/>
              </a:rPr>
              <a:t>Especially the Research and Coordination Hub​</a:t>
            </a:r>
            <a:endParaRPr kumimoji="0" lang="en-GB" sz="1600" b="1" i="0" u="none" strike="noStrike" kern="1200" cap="none" spc="0" normalizeH="0" baseline="0" noProof="0">
              <a:ln>
                <a:noFill/>
              </a:ln>
              <a:solidFill>
                <a:prstClr val="black"/>
              </a:solidFill>
              <a:effectLst/>
              <a:uLnTx/>
              <a:uFillTx/>
              <a:latin typeface="Calibri" panose="020F0502020204030204"/>
              <a:ea typeface="Calibri"/>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E7E6E6">
                    <a:lumMod val="25000"/>
                  </a:srgbClr>
                </a:solidFill>
                <a:effectLst/>
                <a:uLnTx/>
                <a:uFillTx/>
                <a:latin typeface="Calibri" panose="020F0502020204030204"/>
                <a:ea typeface="+mn-ea"/>
                <a:cs typeface="+mn-cs"/>
              </a:rPr>
              <a:t>Planning events </a:t>
            </a:r>
            <a:endParaRPr kumimoji="0" lang="en-GB" sz="1600" b="1" i="0" u="none" strike="noStrike" kern="1200" cap="none" spc="0" normalizeH="0" baseline="0" noProof="0">
              <a:ln>
                <a:noFill/>
              </a:ln>
              <a:solidFill>
                <a:srgbClr val="E7E6E6">
                  <a:lumMod val="25000"/>
                </a:srgbClr>
              </a:solidFill>
              <a:effectLst/>
              <a:uLnTx/>
              <a:uFillTx/>
              <a:latin typeface="Calibri" panose="020F0502020204030204"/>
              <a:ea typeface="Calibri"/>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Calibri" panose="020F0502020204030204"/>
                <a:ea typeface="+mn-ea"/>
                <a:cs typeface="+mn-cs"/>
              </a:rPr>
              <a:t>Including next year’s DAFNI Conference!</a:t>
            </a:r>
            <a:endParaRPr kumimoji="0" lang="en-GB" sz="1600" b="1" i="0" u="none" strike="noStrike" kern="1200" cap="none" spc="0" normalizeH="0" baseline="0" noProof="0">
              <a:ln>
                <a:noFill/>
              </a:ln>
              <a:solidFill>
                <a:prstClr val="black"/>
              </a:solidFill>
              <a:effectLst/>
              <a:uLnTx/>
              <a:uFillTx/>
              <a:latin typeface="Calibri" panose="020F0502020204030204"/>
              <a:ea typeface="Calibri"/>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E7E6E6">
                    <a:lumMod val="25000"/>
                  </a:srgbClr>
                </a:solidFill>
                <a:effectLst/>
                <a:uLnTx/>
                <a:uFillTx/>
                <a:latin typeface="Calibri" panose="020F0502020204030204"/>
                <a:ea typeface="+mn-ea"/>
                <a:cs typeface="+mn-cs"/>
              </a:rPr>
              <a:t>Extending the coverage</a:t>
            </a:r>
            <a:endParaRPr kumimoji="0" lang="en-GB" sz="1600" b="1" i="0" u="none" strike="noStrike" kern="1200" cap="none" spc="0" normalizeH="0" baseline="0" noProof="0">
              <a:ln>
                <a:noFill/>
              </a:ln>
              <a:solidFill>
                <a:srgbClr val="E7E6E6">
                  <a:lumMod val="25000"/>
                </a:srgbClr>
              </a:solidFill>
              <a:effectLst/>
              <a:uLnTx/>
              <a:uFillTx/>
              <a:latin typeface="Calibri" panose="020F0502020204030204"/>
              <a:ea typeface="Calibri"/>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Calibri" panose="020F0502020204030204"/>
                <a:ea typeface="+mn-ea"/>
                <a:cs typeface="+mn-cs"/>
              </a:rPr>
              <a:t>Workshops and Sandpits</a:t>
            </a:r>
            <a:endParaRPr kumimoji="0" lang="en-GB" sz="1600" b="1" i="0" u="none" strike="noStrike" kern="1200" cap="none" spc="0" normalizeH="0" baseline="0" noProof="0">
              <a:ln>
                <a:noFill/>
              </a:ln>
              <a:solidFill>
                <a:prstClr val="black"/>
              </a:solidFill>
              <a:effectLst/>
              <a:uLnTx/>
              <a:uFillTx/>
              <a:latin typeface="Calibri" panose="020F0502020204030204"/>
              <a:ea typeface="Calibri"/>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Calibri" panose="020F0502020204030204"/>
                <a:ea typeface="+mn-ea"/>
                <a:cs typeface="+mn-cs"/>
              </a:rPr>
              <a:t>Transport, Energy, Telecommunications</a:t>
            </a:r>
            <a:endParaRPr kumimoji="0" lang="en-GB" sz="1600" b="1" i="0" u="none" strike="noStrike" kern="1200" cap="none" spc="0" normalizeH="0" baseline="0" noProof="0">
              <a:ln>
                <a:noFill/>
              </a:ln>
              <a:solidFill>
                <a:prstClr val="black"/>
              </a:solidFill>
              <a:effectLst/>
              <a:uLnTx/>
              <a:uFillTx/>
              <a:latin typeface="Calibri" panose="020F0502020204030204"/>
              <a:ea typeface="Calibri"/>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Calibri" panose="020F0502020204030204"/>
                <a:ea typeface="+mn-ea"/>
                <a:cs typeface="+mn-cs"/>
              </a:rPr>
              <a:t>Funding small exploratory studies</a:t>
            </a:r>
            <a:endParaRPr kumimoji="0" lang="en-GB" sz="1600" b="1" i="0" u="none" strike="noStrike" kern="1200" cap="none" spc="0" normalizeH="0" baseline="0" noProof="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a:ln>
                <a:noFill/>
              </a:ln>
              <a:solidFill>
                <a:prstClr val="black">
                  <a:tint val="75000"/>
                </a:prstClr>
              </a:solidFill>
              <a:effectLst/>
              <a:uLnTx/>
              <a:uFillTx/>
              <a:latin typeface="Calibri" panose="020F0502020204030204"/>
              <a:ea typeface="Calibri"/>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Calibri" panose="020F0502020204030204"/>
              <a:ea typeface="Calibri"/>
              <a:cs typeface="Calibri"/>
            </a:endParaRPr>
          </a:p>
        </p:txBody>
      </p:sp>
      <p:pic>
        <p:nvPicPr>
          <p:cNvPr id="5" name="Picture 4" descr="Chalk art on sidewalk">
            <a:extLst>
              <a:ext uri="{FF2B5EF4-FFF2-40B4-BE49-F238E27FC236}">
                <a16:creationId xmlns:a16="http://schemas.microsoft.com/office/drawing/2014/main" id="{A88968C0-9DA1-F5E7-6778-14E8E6AB20A7}"/>
              </a:ext>
            </a:extLst>
          </p:cNvPr>
          <p:cNvPicPr>
            <a:picLocks noChangeAspect="1"/>
          </p:cNvPicPr>
          <p:nvPr/>
        </p:nvPicPr>
        <p:blipFill>
          <a:blip r:embed="rId2"/>
          <a:srcRect l="28240" r="5277"/>
          <a:stretch>
            <a:fillRect/>
          </a:stretch>
        </p:blipFill>
        <p:spPr>
          <a:xfrm>
            <a:off x="7481450" y="0"/>
            <a:ext cx="4505068" cy="5479134"/>
          </a:xfrm>
          <a:prstGeom prst="rect">
            <a:avLst/>
          </a:prstGeom>
          <a:noFill/>
          <a:ln cap="flat">
            <a:noFill/>
          </a:ln>
        </p:spPr>
      </p:pic>
      <p:sp>
        <p:nvSpPr>
          <p:cNvPr id="6" name="Title 4">
            <a:extLst>
              <a:ext uri="{FF2B5EF4-FFF2-40B4-BE49-F238E27FC236}">
                <a16:creationId xmlns:a16="http://schemas.microsoft.com/office/drawing/2014/main" id="{187E77AB-D436-1A2B-EB64-22D4D0DBCB1F}"/>
              </a:ext>
            </a:extLst>
          </p:cNvPr>
          <p:cNvSpPr>
            <a:spLocks noGrp="1"/>
          </p:cNvSpPr>
          <p:nvPr>
            <p:ph type="title"/>
          </p:nvPr>
        </p:nvSpPr>
        <p:spPr>
          <a:xfrm>
            <a:off x="370422" y="306169"/>
            <a:ext cx="8530308" cy="586096"/>
          </a:xfrm>
        </p:spPr>
        <p:txBody>
          <a:bodyPr>
            <a:normAutofit fontScale="90000"/>
          </a:bodyPr>
          <a:lstStyle/>
          <a:p>
            <a:r>
              <a:rPr lang="en-GB"/>
              <a:t>Developing the </a:t>
            </a:r>
            <a:r>
              <a:rPr lang="en-GB" err="1"/>
              <a:t>CoE</a:t>
            </a:r>
            <a:endParaRPr lang="en-GB"/>
          </a:p>
        </p:txBody>
      </p:sp>
    </p:spTree>
    <p:extLst>
      <p:ext uri="{BB962C8B-B14F-4D97-AF65-F5344CB8AC3E}">
        <p14:creationId xmlns:p14="http://schemas.microsoft.com/office/powerpoint/2010/main" val="4692549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81CA4-CEDE-E807-3640-2E215A4459CB}"/>
            </a:ext>
          </a:extLst>
        </p:cNvPr>
        <p:cNvGrpSpPr/>
        <p:nvPr/>
      </p:nvGrpSpPr>
      <p:grpSpPr>
        <a:xfrm>
          <a:off x="0" y="0"/>
          <a:ext cx="0" cy="0"/>
          <a:chOff x="0" y="0"/>
          <a:chExt cx="0" cy="0"/>
        </a:xfrm>
      </p:grpSpPr>
      <p:sp>
        <p:nvSpPr>
          <p:cNvPr id="4" name="Subtitle 3">
            <a:extLst>
              <a:ext uri="{FF2B5EF4-FFF2-40B4-BE49-F238E27FC236}">
                <a16:creationId xmlns:a16="http://schemas.microsoft.com/office/drawing/2014/main" id="{8256F139-670E-DFB0-E410-8148401B5C03}"/>
              </a:ext>
            </a:extLst>
          </p:cNvPr>
          <p:cNvSpPr txBox="1">
            <a:spLocks/>
          </p:cNvSpPr>
          <p:nvPr/>
        </p:nvSpPr>
        <p:spPr>
          <a:xfrm>
            <a:off x="2622883" y="1849577"/>
            <a:ext cx="6946234" cy="11079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a:ln>
                  <a:noFill/>
                </a:ln>
                <a:solidFill>
                  <a:srgbClr val="000000"/>
                </a:solidFill>
                <a:effectLst/>
                <a:uLnTx/>
                <a:uFillTx/>
                <a:latin typeface="Arial" panose="020B0604020202020204" pitchFamily="34" charset="0"/>
                <a:ea typeface="+mn-ea"/>
                <a:cs typeface="+mn-cs"/>
              </a:rPr>
              <a:t>Data Infrastructure for National Infrastructure</a:t>
            </a:r>
          </a:p>
        </p:txBody>
      </p:sp>
    </p:spTree>
    <p:extLst>
      <p:ext uri="{BB962C8B-B14F-4D97-AF65-F5344CB8AC3E}">
        <p14:creationId xmlns:p14="http://schemas.microsoft.com/office/powerpoint/2010/main" val="26009260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ack and white sign with white text&#10;&#10;Description automatically generated">
            <a:extLst>
              <a:ext uri="{FF2B5EF4-FFF2-40B4-BE49-F238E27FC236}">
                <a16:creationId xmlns:a16="http://schemas.microsoft.com/office/drawing/2014/main" id="{13CD8062-86FF-9FB2-DCB8-E3B43C6692CF}"/>
              </a:ext>
            </a:extLst>
          </p:cNvPr>
          <p:cNvPicPr>
            <a:picLocks noChangeAspect="1"/>
          </p:cNvPicPr>
          <p:nvPr/>
        </p:nvPicPr>
        <p:blipFill>
          <a:blip r:embed="rId2"/>
          <a:stretch>
            <a:fillRect/>
          </a:stretch>
        </p:blipFill>
        <p:spPr>
          <a:xfrm>
            <a:off x="2672861" y="1065120"/>
            <a:ext cx="6264386" cy="2709710"/>
          </a:xfrm>
          <a:prstGeom prst="rect">
            <a:avLst/>
          </a:prstGeom>
        </p:spPr>
      </p:pic>
    </p:spTree>
    <p:extLst>
      <p:ext uri="{BB962C8B-B14F-4D97-AF65-F5344CB8AC3E}">
        <p14:creationId xmlns:p14="http://schemas.microsoft.com/office/powerpoint/2010/main" val="18884593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81CA4-CEDE-E807-3640-2E215A4459C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CC8DAB1-7694-01B7-52DA-8ACDA15F7161}"/>
              </a:ext>
            </a:extLst>
          </p:cNvPr>
          <p:cNvSpPr txBox="1"/>
          <p:nvPr/>
        </p:nvSpPr>
        <p:spPr>
          <a:xfrm>
            <a:off x="-106851" y="310860"/>
            <a:ext cx="10062509"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a:ln>
                  <a:noFill/>
                </a:ln>
                <a:solidFill>
                  <a:prstClr val="white"/>
                </a:solidFill>
                <a:effectLst/>
                <a:uLnTx/>
                <a:uFillTx/>
                <a:latin typeface="Calibri" panose="020F0502020204030204"/>
                <a:ea typeface="+mn-ea"/>
                <a:cs typeface="Calibri"/>
              </a:rPr>
              <a:t>Data  Infrastructure for National Infrastructure : Background</a:t>
            </a:r>
            <a:endParaRPr kumimoji="0" lang="en-US" sz="3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1495389E-FF81-C054-2014-A3BB3BE0B0BC}"/>
              </a:ext>
            </a:extLst>
          </p:cNvPr>
          <p:cNvSpPr txBox="1"/>
          <p:nvPr/>
        </p:nvSpPr>
        <p:spPr>
          <a:xfrm>
            <a:off x="193536" y="864858"/>
            <a:ext cx="11259670" cy="4712016"/>
          </a:xfrm>
          <a:prstGeom prst="rect">
            <a:avLst/>
          </a:prstGeom>
          <a:noFill/>
        </p:spPr>
        <p:txBody>
          <a:bodyPr wrap="square" lIns="91440" tIns="45720" rIns="91440" bIns="45720" rtlCol="0" anchor="t">
            <a:normAutofit fontScale="92500"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a:ln>
                <a:noFill/>
              </a:ln>
              <a:solidFill>
                <a:prstClr val="black"/>
              </a:solidFill>
              <a:effectLst/>
              <a:uLnTx/>
              <a:uFillTx/>
              <a:latin typeface="Calibri"/>
              <a:ea typeface="+mn-ea"/>
              <a:cs typeface="Calibri"/>
            </a:endParaRPr>
          </a:p>
          <a:p>
            <a:pPr marL="0" marR="0" lvl="0" indent="0" algn="just" defTabSz="914400" rtl="0" eaLnBrk="1" fontAlgn="base"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n-ea"/>
                <a:cs typeface="Arial"/>
              </a:rPr>
              <a:t>Department of Science Innovation and Technology (DSIT) are undertaking a pilot initiative to address barriers to data sharing (the Research Data Cloud Pilot project - RDCP). </a:t>
            </a:r>
          </a:p>
          <a:p>
            <a:pPr marL="0" marR="0" lvl="0" indent="0" algn="just" defTabSz="914400" rtl="0" eaLnBrk="1" fontAlgn="base"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a:ln>
                <a:noFill/>
              </a:ln>
              <a:solidFill>
                <a:prstClr val="black"/>
              </a:solidFill>
              <a:effectLst/>
              <a:uLnTx/>
              <a:uFillTx/>
              <a:latin typeface="Arial"/>
              <a:ea typeface="+mn-ea"/>
              <a:cs typeface="Arial"/>
            </a:endParaRPr>
          </a:p>
          <a:p>
            <a:pPr marL="0" marR="0" lvl="0" indent="0" algn="just" defTabSz="914400" rtl="0" eaLnBrk="1" fontAlgn="base"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n-ea"/>
                <a:cs typeface="Arial"/>
              </a:rPr>
              <a:t>The overall objective of this activity is to test and understand the need for a national research cloud through a series of interventions designed to remove data sharing barriers, in order to identify potential models and options for future national scale initiatives, and to build an investment case and set out the role of Government.</a:t>
            </a:r>
          </a:p>
          <a:p>
            <a:pPr marL="0" marR="0" lvl="0" indent="0" algn="just" defTabSz="914400" rtl="0" eaLnBrk="1" fontAlgn="base"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a:ln>
                <a:noFill/>
              </a:ln>
              <a:solidFill>
                <a:prstClr val="black"/>
              </a:solidFill>
              <a:effectLst/>
              <a:uLnTx/>
              <a:uFillTx/>
              <a:latin typeface="Arial"/>
              <a:ea typeface="+mn-ea"/>
              <a:cs typeface="Arial"/>
            </a:endParaRPr>
          </a:p>
          <a:p>
            <a:pPr marL="0" marR="0" lvl="0" indent="0" algn="just" defTabSz="914400" rtl="0" eaLnBrk="1" fontAlgn="base"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n-ea"/>
                <a:cs typeface="Arial"/>
              </a:rPr>
              <a:t>Restricted call for Pilot projects within the UKRI Digital Research Infrastructure programme August 2023.</a:t>
            </a:r>
          </a:p>
          <a:p>
            <a:pPr marL="0" marR="0" lvl="0" indent="0" algn="just" defTabSz="914400" rtl="0" eaLnBrk="1" fontAlgn="base"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The pilots to  provide evidence 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optimise the research data ecosystem in the UK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ensure researchers have secure access to the highest quality data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cement the UK’s status as a world-leading research hub</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Four projects were selected:</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Data Infrastructure for National  Infrastructure (DINI) – or DAFNI-DINI</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FAIR-Accelerator</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EDS-Boost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Passport</a:t>
            </a:r>
          </a:p>
        </p:txBody>
      </p:sp>
    </p:spTree>
    <p:extLst>
      <p:ext uri="{BB962C8B-B14F-4D97-AF65-F5344CB8AC3E}">
        <p14:creationId xmlns:p14="http://schemas.microsoft.com/office/powerpoint/2010/main" val="8286247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81CA4-CEDE-E807-3640-2E215A4459CB}"/>
            </a:ext>
          </a:extLst>
        </p:cNvPr>
        <p:cNvGrpSpPr/>
        <p:nvPr/>
      </p:nvGrpSpPr>
      <p:grpSpPr>
        <a:xfrm>
          <a:off x="0" y="0"/>
          <a:ext cx="0" cy="0"/>
          <a:chOff x="0" y="0"/>
          <a:chExt cx="0" cy="0"/>
        </a:xfrm>
      </p:grpSpPr>
      <p:sp>
        <p:nvSpPr>
          <p:cNvPr id="4" name="TextBox 8">
            <a:extLst>
              <a:ext uri="{FF2B5EF4-FFF2-40B4-BE49-F238E27FC236}">
                <a16:creationId xmlns:a16="http://schemas.microsoft.com/office/drawing/2014/main" id="{6313DEB5-3F43-E74F-37DA-11181D765AB0}"/>
              </a:ext>
            </a:extLst>
          </p:cNvPr>
          <p:cNvSpPr txBox="1"/>
          <p:nvPr/>
        </p:nvSpPr>
        <p:spPr>
          <a:xfrm>
            <a:off x="226032" y="0"/>
            <a:ext cx="11087154" cy="707886"/>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4000" b="1" i="0" u="none" strike="noStrike" kern="1200" cap="none" spc="-150" normalizeH="0" baseline="0" noProof="0">
                <a:ln>
                  <a:noFill/>
                </a:ln>
                <a:solidFill>
                  <a:prstClr val="white"/>
                </a:solidFill>
                <a:effectLst/>
                <a:uLnTx/>
                <a:uFillTx/>
                <a:latin typeface="Arial" pitchFamily="34"/>
                <a:ea typeface="+mn-ea"/>
                <a:cs typeface="Arial" pitchFamily="34"/>
              </a:rPr>
              <a:t>DINI – a Research Data Cloud Pilot</a:t>
            </a:r>
          </a:p>
        </p:txBody>
      </p:sp>
      <p:pic>
        <p:nvPicPr>
          <p:cNvPr id="5" name="Picture 4">
            <a:extLst>
              <a:ext uri="{FF2B5EF4-FFF2-40B4-BE49-F238E27FC236}">
                <a16:creationId xmlns:a16="http://schemas.microsoft.com/office/drawing/2014/main" id="{2C76BBD2-E270-4E50-45D2-6A396A3AB187}"/>
              </a:ext>
            </a:extLst>
          </p:cNvPr>
          <p:cNvPicPr>
            <a:picLocks noChangeAspect="1"/>
          </p:cNvPicPr>
          <p:nvPr/>
        </p:nvPicPr>
        <p:blipFill>
          <a:blip r:embed="rId2"/>
          <a:stretch>
            <a:fillRect/>
          </a:stretch>
        </p:blipFill>
        <p:spPr>
          <a:xfrm>
            <a:off x="7502072" y="1217498"/>
            <a:ext cx="4366317" cy="3664615"/>
          </a:xfrm>
          <a:prstGeom prst="rect">
            <a:avLst/>
          </a:prstGeom>
        </p:spPr>
      </p:pic>
      <p:sp>
        <p:nvSpPr>
          <p:cNvPr id="6" name="TextBox 5">
            <a:extLst>
              <a:ext uri="{FF2B5EF4-FFF2-40B4-BE49-F238E27FC236}">
                <a16:creationId xmlns:a16="http://schemas.microsoft.com/office/drawing/2014/main" id="{9817BFAA-5AB7-2EE1-95D0-1D1E0A7D51F5}"/>
              </a:ext>
            </a:extLst>
          </p:cNvPr>
          <p:cNvSpPr txBox="1"/>
          <p:nvPr/>
        </p:nvSpPr>
        <p:spPr>
          <a:xfrm>
            <a:off x="226032" y="1217498"/>
            <a:ext cx="6096000" cy="4308872"/>
          </a:xfrm>
          <a:prstGeom prst="rect">
            <a:avLst/>
          </a:prstGeom>
          <a:noFill/>
        </p:spPr>
        <p:txBody>
          <a:bodyPr wrap="square">
            <a:spAutoFit/>
          </a:bodyPr>
          <a:lstStyle/>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Arial" pitchFamily="34"/>
                <a:ea typeface="+mn-ea"/>
                <a:cs typeface="Arial" pitchFamily="34"/>
              </a:rPr>
              <a:t>Department of Science, Innovation and Science  are undertaking a pilot initiative to understand the need for a UK Research Data Cloud</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pitchFamily="34"/>
              <a:ea typeface="+mn-ea"/>
              <a:cs typeface="Arial" pitchFamily="34"/>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Arial" pitchFamily="34"/>
                <a:ea typeface="+mn-ea"/>
                <a:cs typeface="Arial" pitchFamily="34"/>
              </a:rPr>
              <a:t>DAFNI-Data Infrastructure for National Infrastructure (DINI), is focussed on exploring the barriers and opportunities for data sharing in national infrastructure systems</a:t>
            </a:r>
          </a:p>
          <a:p>
            <a:pPr marL="742950" marR="0" lvl="1"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Arial" pitchFamily="34"/>
                <a:ea typeface="+mn-ea"/>
                <a:cs typeface="Arial" pitchFamily="34"/>
              </a:rPr>
              <a:t>Water, Energy, Transport </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a:ln>
                <a:noFill/>
              </a:ln>
              <a:solidFill>
                <a:prstClr val="black"/>
              </a:solidFill>
              <a:effectLst/>
              <a:uLnTx/>
              <a:uFillTx/>
              <a:latin typeface="Arial" pitchFamily="34"/>
              <a:ea typeface="+mn-ea"/>
              <a:cs typeface="Arial" pitchFamily="34"/>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Arial" pitchFamily="34"/>
                <a:ea typeface="+mn-ea"/>
                <a:cs typeface="Arial" pitchFamily="34"/>
              </a:rPr>
              <a:t>Pilot objectives:</a:t>
            </a:r>
          </a:p>
          <a:p>
            <a:pPr marL="742950" marR="0" lvl="1"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Arial" pitchFamily="34"/>
                <a:ea typeface="+mn-ea"/>
                <a:cs typeface="Arial" pitchFamily="34"/>
              </a:rPr>
              <a:t>Situation analysis</a:t>
            </a:r>
          </a:p>
          <a:p>
            <a:pPr marL="742950" marR="0" lvl="1"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Arial" pitchFamily="34"/>
                <a:ea typeface="+mn-ea"/>
                <a:cs typeface="Arial" pitchFamily="34"/>
              </a:rPr>
              <a:t>Data publication support</a:t>
            </a:r>
          </a:p>
          <a:p>
            <a:pPr marL="742950" marR="0" lvl="1"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Arial" pitchFamily="34"/>
                <a:ea typeface="+mn-ea"/>
                <a:cs typeface="Arial" pitchFamily="34"/>
              </a:rPr>
              <a:t>Enabling services</a:t>
            </a:r>
          </a:p>
          <a:p>
            <a:pPr marL="742950" marR="0" lvl="1"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Arial" pitchFamily="34"/>
                <a:ea typeface="+mn-ea"/>
                <a:cs typeface="Arial" pitchFamily="34"/>
              </a:rPr>
              <a:t>Benefits realisation</a:t>
            </a:r>
          </a:p>
          <a:p>
            <a:pPr marL="742950" marR="0" lvl="1"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a:ln>
                <a:noFill/>
              </a:ln>
              <a:solidFill>
                <a:prstClr val="black"/>
              </a:solidFill>
              <a:effectLst/>
              <a:uLnTx/>
              <a:uFillTx/>
              <a:latin typeface="Arial" pitchFamily="34"/>
              <a:ea typeface="+mn-ea"/>
              <a:cs typeface="Arial" pitchFamily="34"/>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a:ln>
                <a:noFill/>
              </a:ln>
              <a:solidFill>
                <a:prstClr val="black"/>
              </a:solidFill>
              <a:effectLst/>
              <a:uLnTx/>
              <a:uFillTx/>
              <a:latin typeface="Arial" pitchFamily="34"/>
              <a:ea typeface="+mn-ea"/>
              <a:cs typeface="Arial" pitchFamily="34"/>
            </a:endParaRPr>
          </a:p>
          <a:p>
            <a:pPr marL="0" marR="0" lvl="0" indent="0" algn="just" defTabSz="914400" rtl="0" eaLnBrk="1" fontAlgn="base"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 </a:t>
            </a:r>
            <a:endParaRPr kumimoji="0" lang="en-GB" sz="14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32383648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81CA4-CEDE-E807-3640-2E215A4459CB}"/>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0FF82CFC-E750-0514-1B1A-5FA50CC2CAA0}"/>
              </a:ext>
            </a:extLst>
          </p:cNvPr>
          <p:cNvSpPr>
            <a:spLocks noGrp="1"/>
          </p:cNvSpPr>
          <p:nvPr>
            <p:ph type="title"/>
          </p:nvPr>
        </p:nvSpPr>
        <p:spPr>
          <a:xfrm>
            <a:off x="371959" y="124902"/>
            <a:ext cx="11933695" cy="479533"/>
          </a:xfrm>
        </p:spPr>
        <p:txBody>
          <a:bodyPr>
            <a:normAutofit fontScale="90000"/>
          </a:bodyPr>
          <a:lstStyle/>
          <a:p>
            <a:r>
              <a:rPr lang="en-GB"/>
              <a:t>Data Sharing in Infrastructure Systems Research</a:t>
            </a:r>
          </a:p>
        </p:txBody>
      </p:sp>
      <p:sp>
        <p:nvSpPr>
          <p:cNvPr id="5" name="Content Placeholder 2">
            <a:extLst>
              <a:ext uri="{FF2B5EF4-FFF2-40B4-BE49-F238E27FC236}">
                <a16:creationId xmlns:a16="http://schemas.microsoft.com/office/drawing/2014/main" id="{50DF7EB5-6BE4-76C5-C825-81E1ADF30884}"/>
              </a:ext>
            </a:extLst>
          </p:cNvPr>
          <p:cNvSpPr txBox="1">
            <a:spLocks/>
          </p:cNvSpPr>
          <p:nvPr/>
        </p:nvSpPr>
        <p:spPr>
          <a:xfrm>
            <a:off x="630420" y="809252"/>
            <a:ext cx="10515600" cy="4351338"/>
          </a:xfr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The Infrastructure Systems Engineering Research community has some characteristics: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742950" marR="0" lvl="1"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Data comes from industry or government rather than other research </a:t>
            </a:r>
          </a:p>
          <a:p>
            <a:pPr marL="742950" marR="0" lvl="1"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742950" marR="0" lvl="1"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For impact, researchers need to share results with stakeholders in government and industry </a:t>
            </a:r>
          </a:p>
          <a:p>
            <a:pPr marL="742950" marR="0" lvl="1"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742950" marR="0" lvl="1"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Some data can come under the security category of Critical National Infrastructure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742950" marR="0" lvl="1"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High diversity in data sources, formats and semantics</a:t>
            </a:r>
          </a:p>
          <a:p>
            <a:pPr marL="742950" marR="0" lvl="1"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742950" marR="0" lvl="1"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Highly interdisciplinary – interacting with environmental sciences, social and economic data, health data etc.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07790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81CA4-CEDE-E807-3640-2E215A4459C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3496C42-C431-7AA8-D88C-17AAAEBE8488}"/>
              </a:ext>
            </a:extLst>
          </p:cNvPr>
          <p:cNvSpPr>
            <a:spLocks noGrp="1"/>
          </p:cNvSpPr>
          <p:nvPr>
            <p:ph type="title"/>
          </p:nvPr>
        </p:nvSpPr>
        <p:spPr>
          <a:xfrm>
            <a:off x="464229" y="51371"/>
            <a:ext cx="10515600" cy="899535"/>
          </a:xfrm>
        </p:spPr>
        <p:txBody>
          <a:bodyPr/>
          <a:lstStyle/>
          <a:p>
            <a:r>
              <a:rPr lang="en-GB" b="1">
                <a:solidFill>
                  <a:schemeClr val="bg1">
                    <a:lumMod val="95000"/>
                  </a:schemeClr>
                </a:solidFill>
              </a:rPr>
              <a:t>Barriers to Data Sharing</a:t>
            </a:r>
          </a:p>
        </p:txBody>
      </p:sp>
      <p:sp>
        <p:nvSpPr>
          <p:cNvPr id="5" name="Content Placeholder 4">
            <a:extLst>
              <a:ext uri="{FF2B5EF4-FFF2-40B4-BE49-F238E27FC236}">
                <a16:creationId xmlns:a16="http://schemas.microsoft.com/office/drawing/2014/main" id="{FF7DA10B-9407-B3C1-B3E1-96EFEF38A6DF}"/>
              </a:ext>
            </a:extLst>
          </p:cNvPr>
          <p:cNvSpPr txBox="1">
            <a:spLocks/>
          </p:cNvSpPr>
          <p:nvPr/>
        </p:nvSpPr>
        <p:spPr>
          <a:xfrm>
            <a:off x="464229" y="950906"/>
            <a:ext cx="11315700" cy="4643770"/>
          </a:xfrm>
        </p:spPr>
        <p:txBody>
          <a:bodyPr>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500" b="0" i="0" u="none" strike="noStrike" kern="1200" cap="none" spc="0" normalizeH="0" baseline="0" noProof="0">
                <a:ln>
                  <a:noFill/>
                </a:ln>
                <a:solidFill>
                  <a:prstClr val="black"/>
                </a:solidFill>
                <a:effectLst/>
                <a:uLnTx/>
                <a:uFillTx/>
                <a:latin typeface="Calibri" panose="020F0502020204030204"/>
                <a:ea typeface="+mn-ea"/>
                <a:cs typeface="+mn-cs"/>
              </a:rPr>
              <a:t>The National Infrastructure Commission in 2017 identified five types of barriers</a:t>
            </a:r>
            <a:endParaRPr kumimoji="0" lang="en-GB" sz="2500" b="0" i="0" u="none" strike="noStrike" kern="1200" cap="none" spc="0" normalizeH="0" baseline="0" noProof="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20000"/>
              </a:lnSpc>
              <a:spcBef>
                <a:spcPts val="1000"/>
              </a:spcBef>
              <a:spcAft>
                <a:spcPts val="0"/>
              </a:spcAft>
              <a:buClrTx/>
              <a:buSzTx/>
              <a:buFont typeface="+mj-lt"/>
              <a:buAutoNum type="arabicPeriod"/>
              <a:tabLst/>
              <a:defRPr/>
            </a:pPr>
            <a:r>
              <a:rPr kumimoji="0" lang="en-US" sz="2500" b="1" i="0" u="none" strike="noStrike" kern="1200" cap="none" spc="0" normalizeH="0" baseline="0" noProof="0">
                <a:ln>
                  <a:noFill/>
                </a:ln>
                <a:solidFill>
                  <a:prstClr val="black"/>
                </a:solidFill>
                <a:effectLst/>
                <a:uLnTx/>
                <a:uFillTx/>
                <a:latin typeface="Calibri" panose="020F0502020204030204"/>
                <a:ea typeface="+mn-ea"/>
                <a:cs typeface="+mn-cs"/>
              </a:rPr>
              <a:t>Privacy and legal barriers </a:t>
            </a:r>
          </a:p>
          <a:p>
            <a:pPr marL="914400" marR="0" lvl="1" indent="-457200" algn="l" defTabSz="914400" rtl="0" eaLnBrk="1" fontAlgn="auto" latinLnBrk="0" hangingPunct="1">
              <a:lnSpc>
                <a:spcPct val="120000"/>
              </a:lnSpc>
              <a:spcBef>
                <a:spcPts val="500"/>
              </a:spcBef>
              <a:spcAft>
                <a:spcPts val="0"/>
              </a:spcAft>
              <a:buClrTx/>
              <a:buSzTx/>
              <a:buFont typeface="Arial" panose="020B0604020202020204" pitchFamily="34" charset="0"/>
              <a:buChar char="•"/>
              <a:tabLst/>
              <a:defRPr/>
            </a:pPr>
            <a:r>
              <a:rPr kumimoji="0" lang="en-US" sz="2500" b="0" i="0" u="none" strike="noStrike" kern="1200" cap="none" spc="0" normalizeH="0" baseline="0" noProof="0">
                <a:ln>
                  <a:noFill/>
                </a:ln>
                <a:solidFill>
                  <a:prstClr val="black"/>
                </a:solidFill>
                <a:effectLst/>
                <a:uLnTx/>
                <a:uFillTx/>
                <a:latin typeface="Calibri" panose="020F0502020204030204"/>
                <a:ea typeface="+mn-ea"/>
                <a:cs typeface="+mn-cs"/>
              </a:rPr>
              <a:t>Sharing and use of personal data.  </a:t>
            </a:r>
          </a:p>
          <a:p>
            <a:pPr marL="914400" marR="0" lvl="1" indent="-457200" algn="l" defTabSz="914400" rtl="0" eaLnBrk="1" fontAlgn="auto" latinLnBrk="0" hangingPunct="1">
              <a:lnSpc>
                <a:spcPct val="120000"/>
              </a:lnSpc>
              <a:spcBef>
                <a:spcPts val="500"/>
              </a:spcBef>
              <a:spcAft>
                <a:spcPts val="0"/>
              </a:spcAft>
              <a:buClrTx/>
              <a:buSzTx/>
              <a:buFont typeface="Arial" panose="020B0604020202020204" pitchFamily="34" charset="0"/>
              <a:buChar char="•"/>
              <a:tabLst/>
              <a:defRPr/>
            </a:pPr>
            <a:r>
              <a:rPr kumimoji="0" lang="en-US" sz="2500" b="0" i="0" u="none" strike="noStrike" kern="1200" cap="none" spc="0" normalizeH="0" baseline="0" noProof="0">
                <a:ln>
                  <a:noFill/>
                </a:ln>
                <a:solidFill>
                  <a:prstClr val="black"/>
                </a:solidFill>
                <a:effectLst/>
                <a:uLnTx/>
                <a:uFillTx/>
                <a:latin typeface="Calibri" panose="020F0502020204030204"/>
                <a:ea typeface="+mn-ea"/>
                <a:cs typeface="+mn-cs"/>
              </a:rPr>
              <a:t>Non-personal data is generally less affected but cultural and commercial barriers can occur.</a:t>
            </a:r>
            <a:endParaRPr kumimoji="0" lang="en-GB" sz="2500" b="0" i="0" u="none" strike="noStrike" kern="1200" cap="none" spc="0" normalizeH="0" baseline="0" noProof="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20000"/>
              </a:lnSpc>
              <a:spcBef>
                <a:spcPts val="1000"/>
              </a:spcBef>
              <a:spcAft>
                <a:spcPts val="0"/>
              </a:spcAft>
              <a:buClrTx/>
              <a:buSzTx/>
              <a:buFont typeface="+mj-lt"/>
              <a:buAutoNum type="arabicPeriod"/>
              <a:tabLst/>
              <a:defRPr/>
            </a:pPr>
            <a:r>
              <a:rPr kumimoji="0" lang="en-US" sz="2500" b="1" i="0" u="none" strike="noStrike" kern="1200" cap="none" spc="0" normalizeH="0" baseline="0" noProof="0">
                <a:ln>
                  <a:noFill/>
                </a:ln>
                <a:solidFill>
                  <a:prstClr val="black"/>
                </a:solidFill>
                <a:effectLst/>
                <a:uLnTx/>
                <a:uFillTx/>
                <a:latin typeface="Calibri" panose="020F0502020204030204"/>
                <a:ea typeface="+mn-ea"/>
                <a:cs typeface="+mn-cs"/>
              </a:rPr>
              <a:t>Security barriers </a:t>
            </a:r>
          </a:p>
          <a:p>
            <a:pPr marL="914400" marR="0" lvl="1" indent="-457200" algn="l" defTabSz="914400" rtl="0" eaLnBrk="1" fontAlgn="auto" latinLnBrk="0" hangingPunct="1">
              <a:lnSpc>
                <a:spcPct val="120000"/>
              </a:lnSpc>
              <a:spcBef>
                <a:spcPts val="500"/>
              </a:spcBef>
              <a:spcAft>
                <a:spcPts val="0"/>
              </a:spcAft>
              <a:buClrTx/>
              <a:buSzTx/>
              <a:buFont typeface="Arial" panose="020B0604020202020204" pitchFamily="34" charset="0"/>
              <a:buChar char="•"/>
              <a:tabLst/>
              <a:defRPr/>
            </a:pPr>
            <a:r>
              <a:rPr kumimoji="0" lang="en-US" sz="2500" b="0" i="0" u="none" strike="noStrike" kern="1200" cap="none" spc="0" normalizeH="0" baseline="0" noProof="0">
                <a:ln>
                  <a:noFill/>
                </a:ln>
                <a:solidFill>
                  <a:prstClr val="black"/>
                </a:solidFill>
                <a:effectLst/>
                <a:uLnTx/>
                <a:uFillTx/>
                <a:latin typeface="Calibri" panose="020F0502020204030204"/>
                <a:ea typeface="+mn-ea"/>
                <a:cs typeface="+mn-cs"/>
              </a:rPr>
              <a:t>sharing data may lead to security breaches, data losses and potentially high-impact cyber-attacks. </a:t>
            </a:r>
            <a:endParaRPr kumimoji="0" lang="en-GB" sz="2500" b="0" i="0" u="none" strike="noStrike" kern="1200" cap="none" spc="0" normalizeH="0" baseline="0" noProof="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20000"/>
              </a:lnSpc>
              <a:spcBef>
                <a:spcPts val="1000"/>
              </a:spcBef>
              <a:spcAft>
                <a:spcPts val="0"/>
              </a:spcAft>
              <a:buClrTx/>
              <a:buSzTx/>
              <a:buFont typeface="+mj-lt"/>
              <a:buAutoNum type="arabicPeriod"/>
              <a:tabLst/>
              <a:defRPr/>
            </a:pPr>
            <a:r>
              <a:rPr kumimoji="0" lang="en-US" sz="2500" b="1" i="0" u="none" strike="noStrike" kern="1200" cap="none" spc="0" normalizeH="0" baseline="0" noProof="0">
                <a:ln>
                  <a:noFill/>
                </a:ln>
                <a:solidFill>
                  <a:prstClr val="black"/>
                </a:solidFill>
                <a:effectLst/>
                <a:uLnTx/>
                <a:uFillTx/>
                <a:latin typeface="Calibri" panose="020F0502020204030204"/>
                <a:ea typeface="+mn-ea"/>
                <a:cs typeface="+mn-cs"/>
              </a:rPr>
              <a:t>Commercial barriers</a:t>
            </a:r>
          </a:p>
          <a:p>
            <a:pPr marL="914400" marR="0" lvl="1" indent="-457200" algn="l" defTabSz="914400" rtl="0" eaLnBrk="1" fontAlgn="auto" latinLnBrk="0" hangingPunct="1">
              <a:lnSpc>
                <a:spcPct val="120000"/>
              </a:lnSpc>
              <a:spcBef>
                <a:spcPts val="500"/>
              </a:spcBef>
              <a:spcAft>
                <a:spcPts val="0"/>
              </a:spcAft>
              <a:buClrTx/>
              <a:buSzTx/>
              <a:buFont typeface="Arial" panose="020B0604020202020204" pitchFamily="34" charset="0"/>
              <a:buChar char="•"/>
              <a:tabLst/>
              <a:defRPr/>
            </a:pPr>
            <a:r>
              <a:rPr kumimoji="0" lang="en-US" sz="2500" b="0" i="0" u="none" strike="noStrike" kern="1200" cap="none" spc="0" normalizeH="0" baseline="0" noProof="0">
                <a:ln>
                  <a:noFill/>
                </a:ln>
                <a:solidFill>
                  <a:prstClr val="black"/>
                </a:solidFill>
                <a:effectLst/>
                <a:uLnTx/>
                <a:uFillTx/>
                <a:latin typeface="Calibri" panose="020F0502020204030204"/>
                <a:ea typeface="+mn-ea"/>
                <a:cs typeface="+mn-cs"/>
              </a:rPr>
              <a:t>the costs of sharing are perceived to be greater than the expected benefits, or </a:t>
            </a:r>
          </a:p>
          <a:p>
            <a:pPr marL="914400" marR="0" lvl="1" indent="-457200" algn="l" defTabSz="914400" rtl="0" eaLnBrk="1" fontAlgn="auto" latinLnBrk="0" hangingPunct="1">
              <a:lnSpc>
                <a:spcPct val="120000"/>
              </a:lnSpc>
              <a:spcBef>
                <a:spcPts val="500"/>
              </a:spcBef>
              <a:spcAft>
                <a:spcPts val="0"/>
              </a:spcAft>
              <a:buClrTx/>
              <a:buSzTx/>
              <a:buFont typeface="Arial" panose="020B0604020202020204" pitchFamily="34" charset="0"/>
              <a:buChar char="•"/>
              <a:tabLst/>
              <a:defRPr/>
            </a:pPr>
            <a:r>
              <a:rPr kumimoji="0" lang="en-US" sz="2500" b="0" i="0" u="none" strike="noStrike" kern="1200" cap="none" spc="0" normalizeH="0" baseline="0" noProof="0">
                <a:ln>
                  <a:noFill/>
                </a:ln>
                <a:solidFill>
                  <a:prstClr val="black"/>
                </a:solidFill>
                <a:effectLst/>
                <a:uLnTx/>
                <a:uFillTx/>
                <a:latin typeface="Calibri" panose="020F0502020204030204"/>
                <a:ea typeface="+mn-ea"/>
                <a:cs typeface="+mn-cs"/>
              </a:rPr>
              <a:t>sharing data may be perceived to entail a loss of competitive advantage.</a:t>
            </a:r>
            <a:endParaRPr kumimoji="0" lang="en-GB" sz="2500" b="0" i="0" u="none" strike="noStrike" kern="1200" cap="none" spc="0" normalizeH="0" baseline="0" noProof="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20000"/>
              </a:lnSpc>
              <a:spcBef>
                <a:spcPts val="1000"/>
              </a:spcBef>
              <a:spcAft>
                <a:spcPts val="0"/>
              </a:spcAft>
              <a:buClrTx/>
              <a:buSzTx/>
              <a:buFont typeface="+mj-lt"/>
              <a:buAutoNum type="arabicPeriod"/>
              <a:tabLst/>
              <a:defRPr/>
            </a:pPr>
            <a:r>
              <a:rPr kumimoji="0" lang="en-US" sz="2500" b="1" i="0" u="none" strike="noStrike" kern="1200" cap="none" spc="0" normalizeH="0" baseline="0" noProof="0">
                <a:ln>
                  <a:noFill/>
                </a:ln>
                <a:solidFill>
                  <a:prstClr val="black"/>
                </a:solidFill>
                <a:effectLst/>
                <a:uLnTx/>
                <a:uFillTx/>
                <a:latin typeface="Calibri" panose="020F0502020204030204"/>
                <a:ea typeface="+mn-ea"/>
                <a:cs typeface="+mn-cs"/>
              </a:rPr>
              <a:t>Cultural barriers </a:t>
            </a:r>
          </a:p>
          <a:p>
            <a:pPr marL="914400" marR="0" lvl="1" indent="-457200" algn="l" defTabSz="914400" rtl="0" eaLnBrk="1" fontAlgn="auto" latinLnBrk="0" hangingPunct="1">
              <a:lnSpc>
                <a:spcPct val="120000"/>
              </a:lnSpc>
              <a:spcBef>
                <a:spcPts val="500"/>
              </a:spcBef>
              <a:spcAft>
                <a:spcPts val="0"/>
              </a:spcAft>
              <a:buClrTx/>
              <a:buSzTx/>
              <a:buFont typeface="Arial" panose="020B0604020202020204" pitchFamily="34" charset="0"/>
              <a:buChar char="•"/>
              <a:tabLst/>
              <a:defRPr/>
            </a:pPr>
            <a:r>
              <a:rPr kumimoji="0" lang="en-US" sz="2500" b="0" i="0" u="none" strike="noStrike" kern="1200" cap="none" spc="0" normalizeH="0" baseline="0" noProof="0">
                <a:ln>
                  <a:noFill/>
                </a:ln>
                <a:solidFill>
                  <a:prstClr val="black"/>
                </a:solidFill>
                <a:effectLst/>
                <a:uLnTx/>
                <a:uFillTx/>
                <a:latin typeface="Calibri" panose="020F0502020204030204"/>
                <a:ea typeface="+mn-ea"/>
                <a:cs typeface="+mn-cs"/>
              </a:rPr>
              <a:t>habits, policies and attitudes within organisations that oppose data sharing. </a:t>
            </a:r>
            <a:endParaRPr kumimoji="0" lang="en-GB" sz="2500" b="0" i="0" u="none" strike="noStrike" kern="1200" cap="none" spc="0" normalizeH="0" baseline="0" noProof="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20000"/>
              </a:lnSpc>
              <a:spcBef>
                <a:spcPts val="1000"/>
              </a:spcBef>
              <a:spcAft>
                <a:spcPts val="0"/>
              </a:spcAft>
              <a:buClrTx/>
              <a:buSzTx/>
              <a:buFont typeface="+mj-lt"/>
              <a:buAutoNum type="arabicPeriod"/>
              <a:tabLst/>
              <a:defRPr/>
            </a:pPr>
            <a:r>
              <a:rPr kumimoji="0" lang="en-US" sz="2500" b="1" i="0" u="none" strike="noStrike" kern="1200" cap="none" spc="0" normalizeH="0" baseline="0" noProof="0">
                <a:ln>
                  <a:noFill/>
                </a:ln>
                <a:solidFill>
                  <a:prstClr val="black"/>
                </a:solidFill>
                <a:effectLst/>
                <a:uLnTx/>
                <a:uFillTx/>
                <a:latin typeface="Calibri" panose="020F0502020204030204"/>
                <a:ea typeface="+mn-ea"/>
                <a:cs typeface="+mn-cs"/>
              </a:rPr>
              <a:t>Technical barriers </a:t>
            </a:r>
          </a:p>
          <a:p>
            <a:pPr marL="914400" marR="0" lvl="1" indent="-457200" algn="l" defTabSz="914400" rtl="0" eaLnBrk="1" fontAlgn="auto" latinLnBrk="0" hangingPunct="1">
              <a:lnSpc>
                <a:spcPct val="120000"/>
              </a:lnSpc>
              <a:spcBef>
                <a:spcPts val="500"/>
              </a:spcBef>
              <a:spcAft>
                <a:spcPts val="0"/>
              </a:spcAft>
              <a:buClrTx/>
              <a:buSzTx/>
              <a:buFont typeface="Arial" panose="020B0604020202020204" pitchFamily="34" charset="0"/>
              <a:buChar char="•"/>
              <a:tabLst/>
              <a:defRPr/>
            </a:pPr>
            <a:r>
              <a:rPr kumimoji="0" lang="en-US" sz="2500" b="0" i="0" u="none" strike="noStrike" kern="1200" cap="none" spc="0" normalizeH="0" baseline="0" noProof="0">
                <a:ln>
                  <a:noFill/>
                </a:ln>
                <a:solidFill>
                  <a:prstClr val="black"/>
                </a:solidFill>
                <a:effectLst/>
                <a:uLnTx/>
                <a:uFillTx/>
                <a:latin typeface="Calibri" panose="020F0502020204030204"/>
                <a:ea typeface="+mn-ea"/>
                <a:cs typeface="+mn-cs"/>
              </a:rPr>
              <a:t>the data not being in the right format, semantics, metadata, access</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500" b="0" i="0" u="none" strike="noStrike" kern="1200" cap="none" spc="0" normalizeH="0" baseline="0" noProof="0">
                <a:ln>
                  <a:noFill/>
                </a:ln>
                <a:solidFill>
                  <a:prstClr val="black"/>
                </a:solidFill>
                <a:effectLst/>
                <a:uLnTx/>
                <a:uFillTx/>
                <a:latin typeface="Calibri" panose="020F0502020204030204"/>
                <a:ea typeface="+mn-ea"/>
                <a:cs typeface="+mn-cs"/>
              </a:rPr>
              <a:t>Data sharing in infrastructure, a New Technologies Case Study. Prepared by Deloitte for the National Infrastructure Commission, 2017.  </a:t>
            </a:r>
            <a:r>
              <a:rPr kumimoji="0" lang="en-US" sz="2500" b="0" i="0" u="sng" strike="noStrike" kern="1200" cap="none" spc="0" normalizeH="0" baseline="0" noProof="0">
                <a:ln>
                  <a:noFill/>
                </a:ln>
                <a:solidFill>
                  <a:prstClr val="black"/>
                </a:solidFill>
                <a:effectLst/>
                <a:uLnTx/>
                <a:uFillTx/>
                <a:latin typeface="Calibri" panose="020F0502020204030204"/>
                <a:ea typeface="+mn-ea"/>
                <a:cs typeface="+mn-cs"/>
                <a:hlinkClick r:id="rId2"/>
              </a:rPr>
              <a:t>https://nic.org.uk/studies-reports/new-technologies/data-sharing-in-infrastructure-2/</a:t>
            </a:r>
            <a:r>
              <a:rPr kumimoji="0" lang="en-US" sz="2500" b="0" i="0" u="none" strike="noStrike" kern="1200" cap="none" spc="0" normalizeH="0" baseline="0" noProof="0">
                <a:ln>
                  <a:noFill/>
                </a:ln>
                <a:solidFill>
                  <a:prstClr val="black"/>
                </a:solidFill>
                <a:effectLst/>
                <a:uLnTx/>
                <a:uFillTx/>
                <a:latin typeface="Calibri" panose="020F0502020204030204"/>
                <a:ea typeface="+mn-ea"/>
                <a:cs typeface="+mn-cs"/>
              </a:rPr>
              <a:t> </a:t>
            </a:r>
            <a:endParaRPr kumimoji="0" lang="en-GB" sz="2500" b="0" i="0" u="none" strike="noStrike" kern="1200" cap="none" spc="0" normalizeH="0" baseline="0" noProof="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43556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81CA4-CEDE-E807-3640-2E215A4459CB}"/>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F899C326-C185-DAE6-3578-2BFCE8FC1EC4}"/>
              </a:ext>
            </a:extLst>
          </p:cNvPr>
          <p:cNvSpPr>
            <a:spLocks noGrp="1"/>
          </p:cNvSpPr>
          <p:nvPr>
            <p:ph type="title"/>
          </p:nvPr>
        </p:nvSpPr>
        <p:spPr>
          <a:xfrm>
            <a:off x="2312237" y="354852"/>
            <a:ext cx="8530308" cy="586096"/>
          </a:xfrm>
        </p:spPr>
        <p:txBody>
          <a:bodyPr>
            <a:normAutofit fontScale="90000"/>
          </a:bodyPr>
          <a:lstStyle/>
          <a:p>
            <a:r>
              <a:rPr lang="en-GB"/>
              <a:t>DAFNI-DINI – What we are doing</a:t>
            </a:r>
          </a:p>
        </p:txBody>
      </p:sp>
      <p:sp>
        <p:nvSpPr>
          <p:cNvPr id="5" name="Text Placeholder 3">
            <a:extLst>
              <a:ext uri="{FF2B5EF4-FFF2-40B4-BE49-F238E27FC236}">
                <a16:creationId xmlns:a16="http://schemas.microsoft.com/office/drawing/2014/main" id="{7DA72470-1026-64AD-C25A-E2C0987B0302}"/>
              </a:ext>
            </a:extLst>
          </p:cNvPr>
          <p:cNvSpPr txBox="1">
            <a:spLocks/>
          </p:cNvSpPr>
          <p:nvPr/>
        </p:nvSpPr>
        <p:spPr>
          <a:xfrm>
            <a:off x="711984" y="1140085"/>
            <a:ext cx="9512939" cy="4301975"/>
          </a:xfrm>
          <a:prstGeom prst="rect">
            <a:avLst/>
          </a:prstGeom>
        </p:spPr>
        <p:txBody>
          <a:bodyPr vert="horz" lIns="91440" tIns="45720" rIns="91440" bIns="45720" rtlCol="0" anchor="ctr"/>
          <a:lstStyle>
            <a:defPPr>
              <a:defRPr lang="en-GB"/>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E7E6E6">
                  <a:lumMod val="2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E7E6E6">
                    <a:lumMod val="25000"/>
                  </a:srgbClr>
                </a:solidFill>
                <a:effectLst/>
                <a:uLnTx/>
                <a:uFillTx/>
                <a:latin typeface="Calibri" panose="020F0502020204030204"/>
                <a:ea typeface="+mn-ea"/>
                <a:cs typeface="+mn-cs"/>
              </a:rPr>
              <a:t>Landscaping analysis on Opportunities and Barriers to Data Sharing</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Literature review</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Surveys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Workshops</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Interviews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E7E6E6">
                    <a:lumMod val="25000"/>
                  </a:srgbClr>
                </a:solidFill>
                <a:effectLst/>
                <a:uLnTx/>
                <a:uFillTx/>
                <a:latin typeface="Calibri" panose="020F0502020204030204"/>
                <a:ea typeface="+mn-ea"/>
                <a:cs typeface="+mn-cs"/>
              </a:rPr>
              <a:t>Case studies</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3 DAFNI Champions</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Case studies from the User Projects</a:t>
            </a:r>
          </a:p>
          <a:p>
            <a:pPr marL="0" marR="0" lvl="1"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E7E6E6">
                  <a:lumMod val="2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E7E6E6">
                    <a:lumMod val="25000"/>
                  </a:srgbClr>
                </a:solidFill>
                <a:effectLst/>
                <a:uLnTx/>
                <a:uFillTx/>
                <a:latin typeface="Calibri" panose="020F0502020204030204"/>
                <a:ea typeface="+mn-ea"/>
                <a:cs typeface="+mn-cs"/>
              </a:rPr>
              <a:t>Exploring technologies</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Interoperating DAFNI  and JASMIN</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APIs for data with Energy Data Centre and with NOMIS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E7E6E6">
                  <a:lumMod val="2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E7E6E6">
                    <a:lumMod val="25000"/>
                  </a:srgbClr>
                </a:solidFill>
                <a:effectLst/>
                <a:uLnTx/>
                <a:uFillTx/>
                <a:latin typeface="Calibri" panose="020F0502020204030204"/>
                <a:ea typeface="+mn-ea"/>
                <a:cs typeface="+mn-cs"/>
              </a:rPr>
              <a:t>Synthesis and recommendations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70252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81CA4-CEDE-E807-3640-2E215A4459CB}"/>
            </a:ext>
          </a:extLst>
        </p:cNvPr>
        <p:cNvGrpSpPr/>
        <p:nvPr/>
      </p:nvGrpSpPr>
      <p:grpSpPr>
        <a:xfrm>
          <a:off x="0" y="0"/>
          <a:ext cx="0" cy="0"/>
          <a:chOff x="0" y="0"/>
          <a:chExt cx="0" cy="0"/>
        </a:xfrm>
      </p:grpSpPr>
      <p:sp>
        <p:nvSpPr>
          <p:cNvPr id="4" name="Content Placeholder 1">
            <a:extLst>
              <a:ext uri="{FF2B5EF4-FFF2-40B4-BE49-F238E27FC236}">
                <a16:creationId xmlns:a16="http://schemas.microsoft.com/office/drawing/2014/main" id="{3C0AA8B3-DE11-F745-30A0-386F991BC138}"/>
              </a:ext>
            </a:extLst>
          </p:cNvPr>
          <p:cNvSpPr txBox="1">
            <a:spLocks/>
          </p:cNvSpPr>
          <p:nvPr/>
        </p:nvSpPr>
        <p:spPr>
          <a:xfrm>
            <a:off x="0" y="1069084"/>
            <a:ext cx="6411666" cy="39559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600" b="0" i="0" u="none" strike="noStrike" kern="1200" cap="none" spc="0" normalizeH="0" baseline="0" noProof="0">
                <a:ln>
                  <a:noFill/>
                </a:ln>
                <a:solidFill>
                  <a:prstClr val="black"/>
                </a:solidFill>
                <a:effectLst/>
                <a:uLnTx/>
                <a:uFillTx/>
                <a:latin typeface="Calibri" panose="020F0502020204030204"/>
                <a:ea typeface="+mn-ea"/>
                <a:cs typeface="+mn-cs"/>
              </a:rPr>
              <a:t>Access to DAFNI is </a:t>
            </a:r>
            <a:r>
              <a:rPr kumimoji="0" lang="en-GB" sz="2600" b="1" i="0" u="none" strike="noStrike" kern="1200" cap="none" spc="0" normalizeH="0" baseline="0" noProof="0">
                <a:ln>
                  <a:noFill/>
                </a:ln>
                <a:solidFill>
                  <a:srgbClr val="FF0000"/>
                </a:solidFill>
                <a:effectLst/>
                <a:uLnTx/>
                <a:uFillTx/>
                <a:latin typeface="Calibri" panose="020F0502020204030204"/>
                <a:ea typeface="+mn-ea"/>
                <a:cs typeface="+mn-cs"/>
              </a:rPr>
              <a:t>FREE</a:t>
            </a:r>
            <a:r>
              <a:rPr kumimoji="0" lang="en-GB" sz="2600" b="0" i="0" u="none" strike="noStrike" kern="1200" cap="none" spc="0" normalizeH="0" baseline="0" noProof="0">
                <a:ln>
                  <a:noFill/>
                </a:ln>
                <a:solidFill>
                  <a:prstClr val="black"/>
                </a:solidFill>
                <a:effectLst/>
                <a:uLnTx/>
                <a:uFillTx/>
                <a:latin typeface="Calibri" panose="020F0502020204030204"/>
                <a:ea typeface="+mn-ea"/>
                <a:cs typeface="+mn-cs"/>
              </a:rPr>
              <a:t> to UK Researchers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600" b="0" i="0" u="none" strike="noStrike" kern="1200" cap="none" spc="0" normalizeH="0" baseline="0" noProof="0">
                <a:ln>
                  <a:noFill/>
                </a:ln>
                <a:solidFill>
                  <a:prstClr val="black"/>
                </a:solidFill>
                <a:effectLst/>
                <a:uLnTx/>
                <a:uFillTx/>
                <a:latin typeface="Calibri" panose="020F0502020204030204"/>
                <a:ea typeface="+mn-ea"/>
                <a:cs typeface="+mn-cs"/>
              </a:rPr>
              <a:t>Also as a facility in </a:t>
            </a:r>
            <a:r>
              <a:rPr kumimoji="0" lang="en-GB" sz="2600" b="0" i="0" u="none" strike="noStrike" kern="1200" cap="none" spc="0" normalizeH="0" baseline="0" noProof="0" err="1">
                <a:ln>
                  <a:noFill/>
                </a:ln>
                <a:solidFill>
                  <a:prstClr val="black"/>
                </a:solidFill>
                <a:effectLst/>
                <a:uLnTx/>
                <a:uFillTx/>
                <a:latin typeface="Calibri" panose="020F0502020204030204"/>
                <a:ea typeface="+mn-ea"/>
                <a:cs typeface="+mn-cs"/>
              </a:rPr>
              <a:t>JeS</a:t>
            </a:r>
            <a:endParaRPr kumimoji="0" lang="en-GB" sz="2600" b="0" i="0" u="none" strike="noStrike" kern="1200" cap="none" spc="0" normalizeH="0" baseline="0" noProof="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600" b="0" i="0" u="none" strike="noStrike" kern="1200" cap="none" spc="0" normalizeH="0" baseline="0" noProof="0">
                <a:ln>
                  <a:noFill/>
                </a:ln>
                <a:solidFill>
                  <a:prstClr val="black"/>
                </a:solidFill>
                <a:effectLst/>
                <a:uLnTx/>
                <a:uFillTx/>
                <a:latin typeface="Calibri" panose="020F0502020204030204"/>
                <a:ea typeface="+mn-ea"/>
                <a:cs typeface="+mn-cs"/>
              </a:rPr>
              <a:t>Trial accounts for others on application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600" b="0" i="0" u="none" strike="noStrike" kern="1200" cap="none" spc="0" normalizeH="0" baseline="0" noProof="0">
                <a:ln>
                  <a:noFill/>
                </a:ln>
                <a:solidFill>
                  <a:prstClr val="black"/>
                </a:solidFill>
                <a:effectLst/>
                <a:uLnTx/>
                <a:uFillTx/>
                <a:latin typeface="Calibri" panose="020F0502020204030204"/>
                <a:ea typeface="+mn-ea"/>
                <a:cs typeface="+mn-cs"/>
              </a:rPr>
              <a:t>Also inclusion on Research Grants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itle 2">
            <a:extLst>
              <a:ext uri="{FF2B5EF4-FFF2-40B4-BE49-F238E27FC236}">
                <a16:creationId xmlns:a16="http://schemas.microsoft.com/office/drawing/2014/main" id="{EFF153C9-88DB-84C3-5E74-191CEBF44CBB}"/>
              </a:ext>
            </a:extLst>
          </p:cNvPr>
          <p:cNvSpPr>
            <a:spLocks noGrp="1"/>
          </p:cNvSpPr>
          <p:nvPr>
            <p:ph type="title"/>
          </p:nvPr>
        </p:nvSpPr>
        <p:spPr>
          <a:xfrm>
            <a:off x="578519" y="174965"/>
            <a:ext cx="8641976" cy="776380"/>
          </a:xfrm>
        </p:spPr>
        <p:txBody>
          <a:bodyPr/>
          <a:lstStyle/>
          <a:p>
            <a:r>
              <a:rPr lang="en-GB"/>
              <a:t>Accessing DAFNI</a:t>
            </a:r>
          </a:p>
        </p:txBody>
      </p:sp>
      <p:pic>
        <p:nvPicPr>
          <p:cNvPr id="6" name="Picture 5">
            <a:extLst>
              <a:ext uri="{FF2B5EF4-FFF2-40B4-BE49-F238E27FC236}">
                <a16:creationId xmlns:a16="http://schemas.microsoft.com/office/drawing/2014/main" id="{2C8C18A6-8361-82A8-59ED-9AC08A640EB2}"/>
              </a:ext>
            </a:extLst>
          </p:cNvPr>
          <p:cNvPicPr>
            <a:picLocks noChangeAspect="1"/>
          </p:cNvPicPr>
          <p:nvPr/>
        </p:nvPicPr>
        <p:blipFill>
          <a:blip r:embed="rId2"/>
          <a:stretch>
            <a:fillRect/>
          </a:stretch>
        </p:blipFill>
        <p:spPr>
          <a:xfrm>
            <a:off x="6267236" y="156027"/>
            <a:ext cx="4931595" cy="5294158"/>
          </a:xfrm>
          <a:prstGeom prst="rect">
            <a:avLst/>
          </a:prstGeom>
          <a:ln w="28575">
            <a:solidFill>
              <a:schemeClr val="tx1"/>
            </a:solidFill>
          </a:ln>
        </p:spPr>
      </p:pic>
      <p:sp>
        <p:nvSpPr>
          <p:cNvPr id="8" name="Rounded Rectangle 3">
            <a:extLst>
              <a:ext uri="{FF2B5EF4-FFF2-40B4-BE49-F238E27FC236}">
                <a16:creationId xmlns:a16="http://schemas.microsoft.com/office/drawing/2014/main" id="{0C5E5586-98D7-6077-F26B-0FCCDACF6440}"/>
              </a:ext>
            </a:extLst>
          </p:cNvPr>
          <p:cNvSpPr/>
          <p:nvPr/>
        </p:nvSpPr>
        <p:spPr>
          <a:xfrm>
            <a:off x="578519" y="3047062"/>
            <a:ext cx="4281157" cy="232632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black"/>
                </a:solidFill>
                <a:effectLst/>
                <a:uLnTx/>
                <a:uFillTx/>
                <a:latin typeface="Calibri" panose="020F0502020204030204"/>
                <a:ea typeface="+mn-ea"/>
                <a:cs typeface="+mn-cs"/>
              </a:rPr>
              <a:t>Talk to us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black"/>
              </a:solidFill>
              <a:effectLst/>
              <a:uLnTx/>
              <a:uFillTx/>
              <a:latin typeface="Calibri" panose="020F0502020204030204"/>
              <a:ea typeface="+mn-ea"/>
              <a:cs typeface="+mn-cs"/>
              <a:hlinkClick r:id="" action="ppaction://noaction"/>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hlinkClick r:id="" action="ppaction://noaction"/>
              </a:rPr>
              <a:t>info@dafni.ac.uk</a:t>
            </a:r>
            <a:endParaRPr kumimoji="0" lang="en-GB" sz="18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hlinkClick r:id="rId3"/>
              </a:rPr>
              <a:t>www.dafni.ac.uk</a:t>
            </a:r>
            <a:endParaRPr kumimoji="0" lang="en-GB" sz="18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Sign up to the Newsletter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5162193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81CA4-CEDE-E807-3640-2E215A4459C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66ECB84-8712-C7A4-6F41-EFA516B3D2A9}"/>
              </a:ext>
            </a:extLst>
          </p:cNvPr>
          <p:cNvSpPr txBox="1"/>
          <p:nvPr/>
        </p:nvSpPr>
        <p:spPr>
          <a:xfrm>
            <a:off x="2874830" y="1721261"/>
            <a:ext cx="4512366" cy="9848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800" b="1" i="0" u="none" strike="noStrike" kern="1200" cap="none" spc="0" normalizeH="0" baseline="0" noProof="0">
                <a:ln>
                  <a:noFill/>
                </a:ln>
                <a:solidFill>
                  <a:prstClr val="black"/>
                </a:solidFill>
                <a:effectLst/>
                <a:uLnTx/>
                <a:uFillTx/>
                <a:latin typeface="Helvetica" pitchFamily="2" charset="0"/>
                <a:ea typeface="+mn-ea"/>
                <a:cs typeface="+mn-cs"/>
              </a:rPr>
              <a:t>Thank you </a:t>
            </a:r>
          </a:p>
        </p:txBody>
      </p:sp>
      <p:sp>
        <p:nvSpPr>
          <p:cNvPr id="3" name="TextBox 2">
            <a:extLst>
              <a:ext uri="{FF2B5EF4-FFF2-40B4-BE49-F238E27FC236}">
                <a16:creationId xmlns:a16="http://schemas.microsoft.com/office/drawing/2014/main" id="{3DA0A77F-99B5-25CD-8145-CA6794D19595}"/>
              </a:ext>
            </a:extLst>
          </p:cNvPr>
          <p:cNvSpPr txBox="1"/>
          <p:nvPr/>
        </p:nvSpPr>
        <p:spPr>
          <a:xfrm>
            <a:off x="2874830" y="2898409"/>
            <a:ext cx="6107594" cy="203132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Helvetica" pitchFamily="2" charset="0"/>
                <a:ea typeface="+mn-ea"/>
                <a:cs typeface="+mn-cs"/>
              </a:rPr>
              <a:t>Dr Brian Matthews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Helvetica" pitchFamily="2" charset="0"/>
                <a:ea typeface="+mn-ea"/>
                <a:cs typeface="+mn-cs"/>
              </a:rPr>
              <a:t>Brian.Matthews@stfc.ac.uk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Helvetica" pitchFamily="2" charset="0"/>
                <a:ea typeface="+mn-ea"/>
                <a:cs typeface="+mn-cs"/>
              </a:rPr>
              <a:t>www.dafni.ac.uk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Helvetica" pitchFamily="2" charset="0"/>
                <a:ea typeface="+mn-ea"/>
                <a:cs typeface="+mn-cs"/>
              </a:rPr>
              <a:t>info@dafni.ac.uk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Helvetica" pitchFamily="2" charset="0"/>
                <a:ea typeface="+mn-ea"/>
                <a:cs typeface="+mn-cs"/>
              </a:rPr>
              <a:t>DAFNI Conference, Aston, 10 September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Helvetica" pitchFamily="2" charset="0"/>
                <a:ea typeface="+mn-ea"/>
                <a:cs typeface="+mn-cs"/>
              </a:rPr>
              <a:t>https://www.dafni.ac.uk/annual-conference-2024/</a:t>
            </a:r>
          </a:p>
        </p:txBody>
      </p:sp>
      <p:pic>
        <p:nvPicPr>
          <p:cNvPr id="4" name="Picture 3" descr="A person wearing glasses and a suit&#10;&#10;Description automatically generated">
            <a:extLst>
              <a:ext uri="{FF2B5EF4-FFF2-40B4-BE49-F238E27FC236}">
                <a16:creationId xmlns:a16="http://schemas.microsoft.com/office/drawing/2014/main" id="{61E85E09-95F1-66A2-9ACD-6253B92FC22D}"/>
              </a:ext>
            </a:extLst>
          </p:cNvPr>
          <p:cNvPicPr>
            <a:picLocks noChangeAspect="1"/>
          </p:cNvPicPr>
          <p:nvPr/>
        </p:nvPicPr>
        <p:blipFill>
          <a:blip r:embed="rId2"/>
          <a:stretch>
            <a:fillRect/>
          </a:stretch>
        </p:blipFill>
        <p:spPr>
          <a:xfrm>
            <a:off x="824882" y="1721262"/>
            <a:ext cx="1818070" cy="2377476"/>
          </a:xfrm>
          <a:prstGeom prst="rect">
            <a:avLst/>
          </a:prstGeom>
        </p:spPr>
      </p:pic>
    </p:spTree>
    <p:extLst>
      <p:ext uri="{BB962C8B-B14F-4D97-AF65-F5344CB8AC3E}">
        <p14:creationId xmlns:p14="http://schemas.microsoft.com/office/powerpoint/2010/main" val="7752913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81CA4-CEDE-E807-3640-2E215A4459CB}"/>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EE60AF12-DC5E-A09A-30AE-599FC575D067}"/>
              </a:ext>
            </a:extLst>
          </p:cNvPr>
          <p:cNvGrpSpPr/>
          <p:nvPr/>
        </p:nvGrpSpPr>
        <p:grpSpPr>
          <a:xfrm>
            <a:off x="454940" y="173041"/>
            <a:ext cx="2582517" cy="900000"/>
            <a:chOff x="2924394" y="1617326"/>
            <a:chExt cx="2582517" cy="900000"/>
          </a:xfrm>
        </p:grpSpPr>
        <p:pic>
          <p:nvPicPr>
            <p:cNvPr id="4" name="Picture 3">
              <a:extLst>
                <a:ext uri="{FF2B5EF4-FFF2-40B4-BE49-F238E27FC236}">
                  <a16:creationId xmlns:a16="http://schemas.microsoft.com/office/drawing/2014/main" id="{01147BB8-EAEA-1300-E859-C7EFA93DB260}"/>
                </a:ext>
              </a:extLst>
            </p:cNvPr>
            <p:cNvPicPr>
              <a:picLocks noChangeAspect="1"/>
            </p:cNvPicPr>
            <p:nvPr/>
          </p:nvPicPr>
          <p:blipFill>
            <a:blip r:embed="rId2"/>
            <a:stretch>
              <a:fillRect/>
            </a:stretch>
          </p:blipFill>
          <p:spPr>
            <a:xfrm>
              <a:off x="2924394" y="1617326"/>
              <a:ext cx="900000" cy="900000"/>
            </a:xfrm>
            <a:prstGeom prst="rect">
              <a:avLst/>
            </a:prstGeom>
          </p:spPr>
        </p:pic>
        <p:sp>
          <p:nvSpPr>
            <p:cNvPr id="5" name="TextBox 4">
              <a:extLst>
                <a:ext uri="{FF2B5EF4-FFF2-40B4-BE49-F238E27FC236}">
                  <a16:creationId xmlns:a16="http://schemas.microsoft.com/office/drawing/2014/main" id="{F97EA678-224C-EE30-D5ED-EB703A7E2B2C}"/>
                </a:ext>
              </a:extLst>
            </p:cNvPr>
            <p:cNvSpPr txBox="1"/>
            <p:nvPr/>
          </p:nvSpPr>
          <p:spPr>
            <a:xfrm>
              <a:off x="3886467" y="1617326"/>
              <a:ext cx="162044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alibri" panose="020F0502020204030204"/>
                  <a:ea typeface="+mn-ea"/>
                  <a:cs typeface="+mn-cs"/>
                </a:rPr>
                <a:t>Bethan Perkins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Team Lead</a:t>
              </a:r>
            </a:p>
          </p:txBody>
        </p:sp>
      </p:grpSp>
      <p:grpSp>
        <p:nvGrpSpPr>
          <p:cNvPr id="6" name="Group 5">
            <a:extLst>
              <a:ext uri="{FF2B5EF4-FFF2-40B4-BE49-F238E27FC236}">
                <a16:creationId xmlns:a16="http://schemas.microsoft.com/office/drawing/2014/main" id="{FF980C21-BBFC-C609-97C6-C2C925572080}"/>
              </a:ext>
            </a:extLst>
          </p:cNvPr>
          <p:cNvGrpSpPr>
            <a:grpSpLocks noChangeAspect="1"/>
          </p:cNvGrpSpPr>
          <p:nvPr/>
        </p:nvGrpSpPr>
        <p:grpSpPr>
          <a:xfrm>
            <a:off x="3327355" y="172928"/>
            <a:ext cx="2522030" cy="900000"/>
            <a:chOff x="6891362" y="1638867"/>
            <a:chExt cx="2522030" cy="900000"/>
          </a:xfrm>
        </p:grpSpPr>
        <p:pic>
          <p:nvPicPr>
            <p:cNvPr id="7" name="Picture 6">
              <a:extLst>
                <a:ext uri="{FF2B5EF4-FFF2-40B4-BE49-F238E27FC236}">
                  <a16:creationId xmlns:a16="http://schemas.microsoft.com/office/drawing/2014/main" id="{421C37C0-45D8-E986-9575-44DD996AB2AF}"/>
                </a:ext>
              </a:extLst>
            </p:cNvPr>
            <p:cNvPicPr>
              <a:picLocks noChangeAspect="1"/>
            </p:cNvPicPr>
            <p:nvPr/>
          </p:nvPicPr>
          <p:blipFill rotWithShape="1">
            <a:blip r:embed="rId3">
              <a:extLst>
                <a:ext uri="{28A0092B-C50C-407E-A947-70E740481C1C}">
                  <a14:useLocalDpi xmlns:a14="http://schemas.microsoft.com/office/drawing/2010/main" val="0"/>
                </a:ext>
              </a:extLst>
            </a:blip>
            <a:srcRect l="13827" t="9117" b="12742"/>
            <a:stretch/>
          </p:blipFill>
          <p:spPr>
            <a:xfrm>
              <a:off x="6891362" y="1638867"/>
              <a:ext cx="744393" cy="900000"/>
            </a:xfrm>
            <a:prstGeom prst="rect">
              <a:avLst/>
            </a:prstGeom>
          </p:spPr>
        </p:pic>
        <p:sp>
          <p:nvSpPr>
            <p:cNvPr id="8" name="TextBox 7">
              <a:extLst>
                <a:ext uri="{FF2B5EF4-FFF2-40B4-BE49-F238E27FC236}">
                  <a16:creationId xmlns:a16="http://schemas.microsoft.com/office/drawing/2014/main" id="{2D6C3CF5-B176-F02B-88E5-5D1C8CFDA03D}"/>
                </a:ext>
              </a:extLst>
            </p:cNvPr>
            <p:cNvSpPr txBox="1"/>
            <p:nvPr/>
          </p:nvSpPr>
          <p:spPr>
            <a:xfrm>
              <a:off x="7740370" y="1638867"/>
              <a:ext cx="1673022" cy="646331"/>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alibri" panose="020F0502020204030204"/>
                  <a:ea typeface="+mn-ea"/>
                  <a:cs typeface="+mn-cs"/>
                </a:rPr>
                <a:t>Rose Dickinson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Tech Lead</a:t>
              </a:r>
            </a:p>
          </p:txBody>
        </p:sp>
      </p:grpSp>
      <p:grpSp>
        <p:nvGrpSpPr>
          <p:cNvPr id="9" name="Group 8">
            <a:extLst>
              <a:ext uri="{FF2B5EF4-FFF2-40B4-BE49-F238E27FC236}">
                <a16:creationId xmlns:a16="http://schemas.microsoft.com/office/drawing/2014/main" id="{CB0E5A7B-C809-DE60-E814-730355F1DDCE}"/>
              </a:ext>
            </a:extLst>
          </p:cNvPr>
          <p:cNvGrpSpPr/>
          <p:nvPr/>
        </p:nvGrpSpPr>
        <p:grpSpPr>
          <a:xfrm>
            <a:off x="6318994" y="126050"/>
            <a:ext cx="2694191" cy="923330"/>
            <a:chOff x="8579502" y="3065072"/>
            <a:chExt cx="2694191" cy="923330"/>
          </a:xfrm>
        </p:grpSpPr>
        <p:pic>
          <p:nvPicPr>
            <p:cNvPr id="10" name="Picture 9">
              <a:extLst>
                <a:ext uri="{FF2B5EF4-FFF2-40B4-BE49-F238E27FC236}">
                  <a16:creationId xmlns:a16="http://schemas.microsoft.com/office/drawing/2014/main" id="{F84B64F6-6DD9-FBBA-429F-166C257A8A83}"/>
                </a:ext>
              </a:extLst>
            </p:cNvPr>
            <p:cNvPicPr>
              <a:picLocks noChangeAspect="1"/>
            </p:cNvPicPr>
            <p:nvPr/>
          </p:nvPicPr>
          <p:blipFill>
            <a:blip r:embed="rId4"/>
            <a:stretch>
              <a:fillRect/>
            </a:stretch>
          </p:blipFill>
          <p:spPr>
            <a:xfrm>
              <a:off x="8579502" y="3065072"/>
              <a:ext cx="900001" cy="900001"/>
            </a:xfrm>
            <a:prstGeom prst="rect">
              <a:avLst/>
            </a:prstGeom>
          </p:spPr>
        </p:pic>
        <p:sp>
          <p:nvSpPr>
            <p:cNvPr id="11" name="TextBox 10">
              <a:extLst>
                <a:ext uri="{FF2B5EF4-FFF2-40B4-BE49-F238E27FC236}">
                  <a16:creationId xmlns:a16="http://schemas.microsoft.com/office/drawing/2014/main" id="{2A037AE8-EA9E-8B0B-00C7-7AE65D7FD6D5}"/>
                </a:ext>
              </a:extLst>
            </p:cNvPr>
            <p:cNvSpPr txBox="1"/>
            <p:nvPr/>
          </p:nvSpPr>
          <p:spPr>
            <a:xfrm>
              <a:off x="9434215" y="3065072"/>
              <a:ext cx="1839478" cy="923330"/>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alibri" panose="020F0502020204030204"/>
                  <a:ea typeface="+mn-ea"/>
                  <a:cs typeface="+mn-cs"/>
                </a:rPr>
                <a:t>Jens Jensen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Security Architect</a:t>
              </a:r>
              <a:endParaRPr kumimoji="0" lang="en-GB" sz="1800" b="0" i="0" u="none" strike="noStrike" kern="1200" cap="none" spc="0" normalizeH="0" baseline="0" noProof="0">
                <a:ln>
                  <a:noFill/>
                </a:ln>
                <a:solidFill>
                  <a:prstClr val="white"/>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err="1">
                  <a:ln>
                    <a:noFill/>
                  </a:ln>
                  <a:solidFill>
                    <a:prstClr val="white"/>
                  </a:solidFill>
                  <a:effectLst/>
                  <a:uLnTx/>
                  <a:uFillTx/>
                  <a:latin typeface="Calibri" panose="020F0502020204030204"/>
                  <a:ea typeface="Calibri"/>
                  <a:cs typeface="Calibri"/>
                </a:rPr>
                <a:t>CReDo</a:t>
              </a:r>
            </a:p>
          </p:txBody>
        </p:sp>
      </p:grpSp>
      <p:grpSp>
        <p:nvGrpSpPr>
          <p:cNvPr id="12" name="Group 11">
            <a:extLst>
              <a:ext uri="{FF2B5EF4-FFF2-40B4-BE49-F238E27FC236}">
                <a16:creationId xmlns:a16="http://schemas.microsoft.com/office/drawing/2014/main" id="{E0164070-30CC-B8D0-685E-9E14D586035C}"/>
              </a:ext>
            </a:extLst>
          </p:cNvPr>
          <p:cNvGrpSpPr/>
          <p:nvPr/>
        </p:nvGrpSpPr>
        <p:grpSpPr>
          <a:xfrm>
            <a:off x="445647" y="1207985"/>
            <a:ext cx="2516113" cy="986862"/>
            <a:chOff x="8534214" y="4235240"/>
            <a:chExt cx="2516113" cy="986862"/>
          </a:xfrm>
        </p:grpSpPr>
        <p:pic>
          <p:nvPicPr>
            <p:cNvPr id="14" name="Picture 13">
              <a:extLst>
                <a:ext uri="{FF2B5EF4-FFF2-40B4-BE49-F238E27FC236}">
                  <a16:creationId xmlns:a16="http://schemas.microsoft.com/office/drawing/2014/main" id="{D24E4FC0-FA25-62D9-FE34-CE209775A86F}"/>
                </a:ext>
              </a:extLst>
            </p:cNvPr>
            <p:cNvPicPr>
              <a:picLocks noChangeAspect="1"/>
            </p:cNvPicPr>
            <p:nvPr/>
          </p:nvPicPr>
          <p:blipFill>
            <a:blip r:embed="rId5"/>
            <a:stretch>
              <a:fillRect/>
            </a:stretch>
          </p:blipFill>
          <p:spPr>
            <a:xfrm>
              <a:off x="8534214" y="4322102"/>
              <a:ext cx="900000" cy="900000"/>
            </a:xfrm>
            <a:prstGeom prst="rect">
              <a:avLst/>
            </a:prstGeom>
          </p:spPr>
        </p:pic>
        <p:sp>
          <p:nvSpPr>
            <p:cNvPr id="15" name="TextBox 14">
              <a:extLst>
                <a:ext uri="{FF2B5EF4-FFF2-40B4-BE49-F238E27FC236}">
                  <a16:creationId xmlns:a16="http://schemas.microsoft.com/office/drawing/2014/main" id="{C7F080D6-B9E0-3006-7F1E-439920166ABE}"/>
                </a:ext>
              </a:extLst>
            </p:cNvPr>
            <p:cNvSpPr txBox="1"/>
            <p:nvPr/>
          </p:nvSpPr>
          <p:spPr>
            <a:xfrm>
              <a:off x="9430268" y="4235240"/>
              <a:ext cx="1620059" cy="646331"/>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alibri" panose="020F0502020204030204"/>
                  <a:ea typeface="+mn-ea"/>
                  <a:cs typeface="+mn-cs"/>
                </a:rPr>
                <a:t>Kyle Stevenson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Calibri"/>
                  <a:cs typeface="Calibri"/>
                </a:rPr>
                <a:t>User Liaison</a:t>
              </a:r>
            </a:p>
          </p:txBody>
        </p:sp>
      </p:grpSp>
      <p:grpSp>
        <p:nvGrpSpPr>
          <p:cNvPr id="16" name="Group 15">
            <a:extLst>
              <a:ext uri="{FF2B5EF4-FFF2-40B4-BE49-F238E27FC236}">
                <a16:creationId xmlns:a16="http://schemas.microsoft.com/office/drawing/2014/main" id="{4AB1973D-3E25-E450-CAE9-0ACC1C69EC37}"/>
              </a:ext>
            </a:extLst>
          </p:cNvPr>
          <p:cNvGrpSpPr/>
          <p:nvPr/>
        </p:nvGrpSpPr>
        <p:grpSpPr>
          <a:xfrm>
            <a:off x="3353677" y="1268453"/>
            <a:ext cx="2698552" cy="916300"/>
            <a:chOff x="3550493" y="4793027"/>
            <a:chExt cx="2677749" cy="909323"/>
          </a:xfrm>
        </p:grpSpPr>
        <p:pic>
          <p:nvPicPr>
            <p:cNvPr id="17" name="Picture 16">
              <a:extLst>
                <a:ext uri="{FF2B5EF4-FFF2-40B4-BE49-F238E27FC236}">
                  <a16:creationId xmlns:a16="http://schemas.microsoft.com/office/drawing/2014/main" id="{BAAD0F74-F8F0-ECBD-1A31-E2D24D6EE9A0}"/>
                </a:ext>
              </a:extLst>
            </p:cNvPr>
            <p:cNvPicPr>
              <a:picLocks noChangeAspect="1"/>
            </p:cNvPicPr>
            <p:nvPr/>
          </p:nvPicPr>
          <p:blipFill rotWithShape="1">
            <a:blip r:embed="rId6"/>
            <a:srcRect t="-1" b="6629"/>
            <a:stretch/>
          </p:blipFill>
          <p:spPr>
            <a:xfrm>
              <a:off x="3550493" y="4793027"/>
              <a:ext cx="649253" cy="909323"/>
            </a:xfrm>
            <a:prstGeom prst="rect">
              <a:avLst/>
            </a:prstGeom>
          </p:spPr>
        </p:pic>
        <p:sp>
          <p:nvSpPr>
            <p:cNvPr id="18" name="TextBox 17">
              <a:extLst>
                <a:ext uri="{FF2B5EF4-FFF2-40B4-BE49-F238E27FC236}">
                  <a16:creationId xmlns:a16="http://schemas.microsoft.com/office/drawing/2014/main" id="{E82AD835-FBB9-28BE-F5DF-840529B785CF}"/>
                </a:ext>
              </a:extLst>
            </p:cNvPr>
            <p:cNvSpPr txBox="1"/>
            <p:nvPr/>
          </p:nvSpPr>
          <p:spPr>
            <a:xfrm>
              <a:off x="4335819" y="4793028"/>
              <a:ext cx="1892423" cy="641410"/>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alibri" panose="020F0502020204030204"/>
                  <a:ea typeface="+mn-ea"/>
                  <a:cs typeface="+mn-cs"/>
                </a:rPr>
                <a:t>Sarah Byrne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Calibri"/>
                  <a:cs typeface="Calibri"/>
                </a:rPr>
                <a:t>Software Engineer</a:t>
              </a: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7BBA3478-21C3-0284-62A0-77D867C3DFF7}"/>
              </a:ext>
            </a:extLst>
          </p:cNvPr>
          <p:cNvGrpSpPr/>
          <p:nvPr/>
        </p:nvGrpSpPr>
        <p:grpSpPr>
          <a:xfrm>
            <a:off x="6320204" y="1248447"/>
            <a:ext cx="2759223" cy="904915"/>
            <a:chOff x="393415" y="4716334"/>
            <a:chExt cx="2759223" cy="904915"/>
          </a:xfrm>
        </p:grpSpPr>
        <p:sp>
          <p:nvSpPr>
            <p:cNvPr id="20" name="TextBox 19">
              <a:extLst>
                <a:ext uri="{FF2B5EF4-FFF2-40B4-BE49-F238E27FC236}">
                  <a16:creationId xmlns:a16="http://schemas.microsoft.com/office/drawing/2014/main" id="{6288619D-1979-A4E8-AE33-C1EA74B6B1A5}"/>
                </a:ext>
              </a:extLst>
            </p:cNvPr>
            <p:cNvSpPr txBox="1"/>
            <p:nvPr/>
          </p:nvSpPr>
          <p:spPr>
            <a:xfrm>
              <a:off x="1245513" y="4716334"/>
              <a:ext cx="1907125" cy="646331"/>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Calibri"/>
                </a:rPr>
                <a:t>Caroline Haigh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Calibri"/>
                  <a:cs typeface="Calibri"/>
                </a:rPr>
                <a:t>Software Engineer</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descr="A person smiling for the camera&#10;&#10;Description automatically generated">
              <a:extLst>
                <a:ext uri="{FF2B5EF4-FFF2-40B4-BE49-F238E27FC236}">
                  <a16:creationId xmlns:a16="http://schemas.microsoft.com/office/drawing/2014/main" id="{B468D43F-B81E-ED00-B2C4-F6696ECE56F4}"/>
                </a:ext>
              </a:extLst>
            </p:cNvPr>
            <p:cNvPicPr>
              <a:picLocks noChangeAspect="1"/>
            </p:cNvPicPr>
            <p:nvPr/>
          </p:nvPicPr>
          <p:blipFill>
            <a:blip r:embed="rId7"/>
            <a:stretch>
              <a:fillRect/>
            </a:stretch>
          </p:blipFill>
          <p:spPr>
            <a:xfrm>
              <a:off x="393415" y="4729966"/>
              <a:ext cx="891283" cy="891283"/>
            </a:xfrm>
            <a:prstGeom prst="rect">
              <a:avLst/>
            </a:prstGeom>
          </p:spPr>
        </p:pic>
      </p:grpSp>
      <p:grpSp>
        <p:nvGrpSpPr>
          <p:cNvPr id="22" name="Group 21">
            <a:extLst>
              <a:ext uri="{FF2B5EF4-FFF2-40B4-BE49-F238E27FC236}">
                <a16:creationId xmlns:a16="http://schemas.microsoft.com/office/drawing/2014/main" id="{9D39F63C-9504-B465-4137-9DFAC5F1CE81}"/>
              </a:ext>
            </a:extLst>
          </p:cNvPr>
          <p:cNvGrpSpPr/>
          <p:nvPr/>
        </p:nvGrpSpPr>
        <p:grpSpPr>
          <a:xfrm>
            <a:off x="441131" y="2410994"/>
            <a:ext cx="2800076" cy="923558"/>
            <a:chOff x="302631" y="4684979"/>
            <a:chExt cx="2800076" cy="923558"/>
          </a:xfrm>
        </p:grpSpPr>
        <p:sp>
          <p:nvSpPr>
            <p:cNvPr id="23" name="TextBox 22">
              <a:extLst>
                <a:ext uri="{FF2B5EF4-FFF2-40B4-BE49-F238E27FC236}">
                  <a16:creationId xmlns:a16="http://schemas.microsoft.com/office/drawing/2014/main" id="{45A09389-914A-66C1-2B47-5C9E36FDE88E}"/>
                </a:ext>
              </a:extLst>
            </p:cNvPr>
            <p:cNvSpPr txBox="1"/>
            <p:nvPr/>
          </p:nvSpPr>
          <p:spPr>
            <a:xfrm>
              <a:off x="1195582" y="4685207"/>
              <a:ext cx="1907125" cy="923330"/>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Calibri"/>
                </a:rPr>
                <a:t>Esther Turner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Calibri"/>
                  <a:cs typeface="Calibri"/>
                </a:rPr>
                <a:t>User Liaison,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Calibri"/>
                  <a:cs typeface="Calibri"/>
                </a:rPr>
                <a:t>Software Engineer</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descr="A person wearing glasses and a black shirt&#10;&#10;Description automatically generated">
              <a:extLst>
                <a:ext uri="{FF2B5EF4-FFF2-40B4-BE49-F238E27FC236}">
                  <a16:creationId xmlns:a16="http://schemas.microsoft.com/office/drawing/2014/main" id="{9A5C7126-5664-1773-E2B5-75819BEE9ABF}"/>
                </a:ext>
              </a:extLst>
            </p:cNvPr>
            <p:cNvPicPr>
              <a:picLocks noChangeAspect="1"/>
            </p:cNvPicPr>
            <p:nvPr/>
          </p:nvPicPr>
          <p:blipFill rotWithShape="1">
            <a:blip r:embed="rId8"/>
            <a:srcRect l="-253" t="366" r="9734" b="-1328"/>
            <a:stretch/>
          </p:blipFill>
          <p:spPr>
            <a:xfrm>
              <a:off x="302631" y="4684979"/>
              <a:ext cx="868772" cy="899854"/>
            </a:xfrm>
            <a:prstGeom prst="rect">
              <a:avLst/>
            </a:prstGeom>
          </p:spPr>
        </p:pic>
      </p:grpSp>
      <p:grpSp>
        <p:nvGrpSpPr>
          <p:cNvPr id="25" name="Group 24">
            <a:extLst>
              <a:ext uri="{FF2B5EF4-FFF2-40B4-BE49-F238E27FC236}">
                <a16:creationId xmlns:a16="http://schemas.microsoft.com/office/drawing/2014/main" id="{B8A4FCA3-F95B-4D53-2E64-BD7D53E39E03}"/>
              </a:ext>
            </a:extLst>
          </p:cNvPr>
          <p:cNvGrpSpPr/>
          <p:nvPr/>
        </p:nvGrpSpPr>
        <p:grpSpPr>
          <a:xfrm>
            <a:off x="3353676" y="2417799"/>
            <a:ext cx="2692052" cy="931302"/>
            <a:chOff x="3240636" y="4722309"/>
            <a:chExt cx="2692052" cy="931302"/>
          </a:xfrm>
        </p:grpSpPr>
        <p:sp>
          <p:nvSpPr>
            <p:cNvPr id="26" name="TextBox 25">
              <a:extLst>
                <a:ext uri="{FF2B5EF4-FFF2-40B4-BE49-F238E27FC236}">
                  <a16:creationId xmlns:a16="http://schemas.microsoft.com/office/drawing/2014/main" id="{D2600CEE-7C0E-B674-88FE-07AB82144CCB}"/>
                </a:ext>
              </a:extLst>
            </p:cNvPr>
            <p:cNvSpPr txBox="1"/>
            <p:nvPr/>
          </p:nvSpPr>
          <p:spPr>
            <a:xfrm>
              <a:off x="4025563" y="4730281"/>
              <a:ext cx="1907125" cy="923330"/>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alibri" panose="020F0502020204030204"/>
                  <a:ea typeface="+mn-ea"/>
                  <a:cs typeface="+mn-cs"/>
                </a:rPr>
                <a:t>Jack Haydock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Calibri"/>
                  <a:cs typeface="Calibri"/>
                </a:rPr>
                <a:t>Software Engineer</a:t>
              </a: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1"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 name="Picture 26" descr="A person with long hair and beard wearing glasses&#10;&#10;Description automatically generated">
              <a:extLst>
                <a:ext uri="{FF2B5EF4-FFF2-40B4-BE49-F238E27FC236}">
                  <a16:creationId xmlns:a16="http://schemas.microsoft.com/office/drawing/2014/main" id="{3FEE8A7C-D8D5-FBB9-8A79-8D85DD184551}"/>
                </a:ext>
              </a:extLst>
            </p:cNvPr>
            <p:cNvPicPr>
              <a:picLocks noChangeAspect="1"/>
            </p:cNvPicPr>
            <p:nvPr/>
          </p:nvPicPr>
          <p:blipFill rotWithShape="1">
            <a:blip r:embed="rId9"/>
            <a:srcRect r="1657" b="1190"/>
            <a:stretch/>
          </p:blipFill>
          <p:spPr>
            <a:xfrm>
              <a:off x="3240636" y="4722309"/>
              <a:ext cx="654361" cy="895731"/>
            </a:xfrm>
            <a:prstGeom prst="rect">
              <a:avLst/>
            </a:prstGeom>
          </p:spPr>
        </p:pic>
      </p:grpSp>
      <p:grpSp>
        <p:nvGrpSpPr>
          <p:cNvPr id="28" name="Group 27">
            <a:extLst>
              <a:ext uri="{FF2B5EF4-FFF2-40B4-BE49-F238E27FC236}">
                <a16:creationId xmlns:a16="http://schemas.microsoft.com/office/drawing/2014/main" id="{A217F38C-EB23-36BE-77AC-1ECF0C489B7E}"/>
              </a:ext>
            </a:extLst>
          </p:cNvPr>
          <p:cNvGrpSpPr/>
          <p:nvPr/>
        </p:nvGrpSpPr>
        <p:grpSpPr>
          <a:xfrm>
            <a:off x="9262622" y="1222283"/>
            <a:ext cx="2929379" cy="970869"/>
            <a:chOff x="9353261" y="4354896"/>
            <a:chExt cx="2929379" cy="970869"/>
          </a:xfrm>
        </p:grpSpPr>
        <p:sp>
          <p:nvSpPr>
            <p:cNvPr id="29" name="TextBox 28">
              <a:extLst>
                <a:ext uri="{FF2B5EF4-FFF2-40B4-BE49-F238E27FC236}">
                  <a16:creationId xmlns:a16="http://schemas.microsoft.com/office/drawing/2014/main" id="{D707297E-A93E-D142-34ED-70566EAB9CBB}"/>
                </a:ext>
              </a:extLst>
            </p:cNvPr>
            <p:cNvSpPr txBox="1"/>
            <p:nvPr/>
          </p:nvSpPr>
          <p:spPr>
            <a:xfrm>
              <a:off x="10057574" y="4402435"/>
              <a:ext cx="2225066" cy="92333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Calibri"/>
                </a:rPr>
                <a:t>Lewis Sampson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Calibri"/>
                  <a:cs typeface="Calibri"/>
                </a:rPr>
                <a:t>DevOps, Software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Calibri"/>
                  <a:cs typeface="Calibri"/>
                </a:rPr>
                <a:t>Engineer, DINI</a:t>
              </a:r>
            </a:p>
          </p:txBody>
        </p:sp>
        <p:pic>
          <p:nvPicPr>
            <p:cNvPr id="30" name="Picture 29" descr="A person taking a selfie with a body of water in the background&#10;&#10;Description automatically generated">
              <a:extLst>
                <a:ext uri="{FF2B5EF4-FFF2-40B4-BE49-F238E27FC236}">
                  <a16:creationId xmlns:a16="http://schemas.microsoft.com/office/drawing/2014/main" id="{B4757BFA-6711-B7D6-3861-1EEFF27C5FD2}"/>
                </a:ext>
              </a:extLst>
            </p:cNvPr>
            <p:cNvPicPr>
              <a:picLocks noChangeAspect="1"/>
            </p:cNvPicPr>
            <p:nvPr/>
          </p:nvPicPr>
          <p:blipFill rotWithShape="1">
            <a:blip r:embed="rId10"/>
            <a:srcRect l="7237" t="6660" r="29605" b="9396"/>
            <a:stretch/>
          </p:blipFill>
          <p:spPr>
            <a:xfrm>
              <a:off x="9353261" y="4354896"/>
              <a:ext cx="684135" cy="888515"/>
            </a:xfrm>
            <a:prstGeom prst="rect">
              <a:avLst/>
            </a:prstGeom>
          </p:spPr>
        </p:pic>
      </p:grpSp>
      <p:grpSp>
        <p:nvGrpSpPr>
          <p:cNvPr id="31" name="Group 30">
            <a:extLst>
              <a:ext uri="{FF2B5EF4-FFF2-40B4-BE49-F238E27FC236}">
                <a16:creationId xmlns:a16="http://schemas.microsoft.com/office/drawing/2014/main" id="{2E7B780B-2E30-05F0-E1BA-B6925D35AB48}"/>
              </a:ext>
            </a:extLst>
          </p:cNvPr>
          <p:cNvGrpSpPr/>
          <p:nvPr/>
        </p:nvGrpSpPr>
        <p:grpSpPr>
          <a:xfrm>
            <a:off x="9194412" y="68210"/>
            <a:ext cx="2380957" cy="957841"/>
            <a:chOff x="9444884" y="1515097"/>
            <a:chExt cx="2380957" cy="957841"/>
          </a:xfrm>
        </p:grpSpPr>
        <p:sp>
          <p:nvSpPr>
            <p:cNvPr id="32" name="TextBox 31">
              <a:extLst>
                <a:ext uri="{FF2B5EF4-FFF2-40B4-BE49-F238E27FC236}">
                  <a16:creationId xmlns:a16="http://schemas.microsoft.com/office/drawing/2014/main" id="{0C692244-3745-C155-1C25-88D5B0E53248}"/>
                </a:ext>
              </a:extLst>
            </p:cNvPr>
            <p:cNvSpPr txBox="1"/>
            <p:nvPr/>
          </p:nvSpPr>
          <p:spPr>
            <a:xfrm>
              <a:off x="10252525" y="1565593"/>
              <a:ext cx="1573316" cy="646331"/>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alibri" panose="020F0502020204030204"/>
                  <a:ea typeface="+mn-ea"/>
                  <a:cs typeface="+mn-cs"/>
                </a:rPr>
                <a:t>Archit </a:t>
              </a:r>
              <a:r>
                <a:rPr kumimoji="0" lang="en-GB" sz="1800" b="1" i="0" u="none" strike="noStrike" kern="1200" cap="none" spc="0" normalizeH="0" baseline="0" noProof="0" err="1">
                  <a:ln>
                    <a:noFill/>
                  </a:ln>
                  <a:solidFill>
                    <a:prstClr val="white"/>
                  </a:solidFill>
                  <a:effectLst/>
                  <a:uLnTx/>
                  <a:uFillTx/>
                  <a:latin typeface="Calibri" panose="020F0502020204030204"/>
                  <a:ea typeface="+mn-ea"/>
                  <a:cs typeface="+mn-cs"/>
                </a:rPr>
                <a:t>Mantry</a:t>
              </a:r>
              <a:r>
                <a:rPr kumimoji="0" lang="en-GB" sz="1800" b="1" i="0" u="none" strike="noStrike" kern="1200" cap="none" spc="0" normalizeH="0" baseline="0" noProof="0">
                  <a:ln>
                    <a:noFill/>
                  </a:ln>
                  <a:solidFill>
                    <a:prstClr val="white"/>
                  </a:solidFill>
                  <a:effectLst/>
                  <a:uLnTx/>
                  <a:uFillTx/>
                  <a:latin typeface="Calibri" panose="020F0502020204030204"/>
                  <a:ea typeface="+mn-ea"/>
                  <a:cs typeface="+mn-cs"/>
                </a:rPr>
                <a:t> </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Calibri"/>
                </a:rPr>
                <a:t>Scrum Master</a:t>
              </a:r>
            </a:p>
          </p:txBody>
        </p:sp>
        <p:pic>
          <p:nvPicPr>
            <p:cNvPr id="33" name="Picture 32">
              <a:extLst>
                <a:ext uri="{FF2B5EF4-FFF2-40B4-BE49-F238E27FC236}">
                  <a16:creationId xmlns:a16="http://schemas.microsoft.com/office/drawing/2014/main" id="{3EDFC712-8774-9A82-CC7E-A601F5E507BF}"/>
                </a:ext>
              </a:extLst>
            </p:cNvPr>
            <p:cNvPicPr>
              <a:picLocks noChangeAspect="1"/>
            </p:cNvPicPr>
            <p:nvPr/>
          </p:nvPicPr>
          <p:blipFill>
            <a:blip r:embed="rId11"/>
            <a:stretch>
              <a:fillRect/>
            </a:stretch>
          </p:blipFill>
          <p:spPr>
            <a:xfrm>
              <a:off x="9444884" y="1515097"/>
              <a:ext cx="936476" cy="957841"/>
            </a:xfrm>
            <a:prstGeom prst="rect">
              <a:avLst/>
            </a:prstGeom>
          </p:spPr>
        </p:pic>
      </p:grpSp>
      <p:pic>
        <p:nvPicPr>
          <p:cNvPr id="34" name="Picture 33">
            <a:extLst>
              <a:ext uri="{FF2B5EF4-FFF2-40B4-BE49-F238E27FC236}">
                <a16:creationId xmlns:a16="http://schemas.microsoft.com/office/drawing/2014/main" id="{4FFBB99B-DC08-D853-C7E9-48307C915FDD}"/>
              </a:ext>
            </a:extLst>
          </p:cNvPr>
          <p:cNvPicPr>
            <a:picLocks noChangeAspect="1"/>
          </p:cNvPicPr>
          <p:nvPr/>
        </p:nvPicPr>
        <p:blipFill>
          <a:blip r:embed="rId12"/>
          <a:stretch>
            <a:fillRect/>
          </a:stretch>
        </p:blipFill>
        <p:spPr>
          <a:xfrm>
            <a:off x="6330523" y="2421274"/>
            <a:ext cx="859807" cy="888382"/>
          </a:xfrm>
          <a:prstGeom prst="rect">
            <a:avLst/>
          </a:prstGeom>
        </p:spPr>
      </p:pic>
      <p:sp>
        <p:nvSpPr>
          <p:cNvPr id="35" name="TextBox 34">
            <a:extLst>
              <a:ext uri="{FF2B5EF4-FFF2-40B4-BE49-F238E27FC236}">
                <a16:creationId xmlns:a16="http://schemas.microsoft.com/office/drawing/2014/main" id="{B727576E-33A9-9532-6C48-7EC1BE7A934A}"/>
              </a:ext>
            </a:extLst>
          </p:cNvPr>
          <p:cNvSpPr txBox="1"/>
          <p:nvPr/>
        </p:nvSpPr>
        <p:spPr>
          <a:xfrm>
            <a:off x="7217586" y="2414770"/>
            <a:ext cx="1774075" cy="923330"/>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Calibri"/>
              </a:rPr>
              <a:t>Akhil Dubakunta</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Calibri"/>
                <a:cs typeface="Calibri"/>
              </a:rPr>
              <a:t>DevOps Engineer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Calibri"/>
              <a:cs typeface="Calibri"/>
            </a:endParaRPr>
          </a:p>
        </p:txBody>
      </p:sp>
      <p:pic>
        <p:nvPicPr>
          <p:cNvPr id="36" name="Picture 35" descr="A person wearing glasses&#10;&#10;Description automatically generated">
            <a:extLst>
              <a:ext uri="{FF2B5EF4-FFF2-40B4-BE49-F238E27FC236}">
                <a16:creationId xmlns:a16="http://schemas.microsoft.com/office/drawing/2014/main" id="{F8A008FB-21D7-8012-E1C5-DA0C09E375E3}"/>
              </a:ext>
            </a:extLst>
          </p:cNvPr>
          <p:cNvPicPr>
            <a:picLocks noChangeAspect="1"/>
          </p:cNvPicPr>
          <p:nvPr/>
        </p:nvPicPr>
        <p:blipFill>
          <a:blip r:embed="rId13"/>
          <a:stretch>
            <a:fillRect/>
          </a:stretch>
        </p:blipFill>
        <p:spPr>
          <a:xfrm>
            <a:off x="9214509" y="2383871"/>
            <a:ext cx="695325" cy="1009650"/>
          </a:xfrm>
          <a:prstGeom prst="rect">
            <a:avLst/>
          </a:prstGeom>
        </p:spPr>
      </p:pic>
      <p:sp>
        <p:nvSpPr>
          <p:cNvPr id="37" name="TextBox 36">
            <a:extLst>
              <a:ext uri="{FF2B5EF4-FFF2-40B4-BE49-F238E27FC236}">
                <a16:creationId xmlns:a16="http://schemas.microsoft.com/office/drawing/2014/main" id="{30E079BC-8CA5-7F87-C1AE-B3032CF33280}"/>
              </a:ext>
            </a:extLst>
          </p:cNvPr>
          <p:cNvSpPr txBox="1"/>
          <p:nvPr/>
        </p:nvSpPr>
        <p:spPr>
          <a:xfrm>
            <a:off x="9958927" y="2386892"/>
            <a:ext cx="1790170" cy="646331"/>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Calibri"/>
              </a:rPr>
              <a:t>Server Kasap</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Calibri"/>
                <a:cs typeface="Calibri"/>
              </a:rPr>
              <a:t>DevOps Engineer</a:t>
            </a:r>
          </a:p>
        </p:txBody>
      </p:sp>
      <p:sp>
        <p:nvSpPr>
          <p:cNvPr id="38" name="TextBox 37">
            <a:extLst>
              <a:ext uri="{FF2B5EF4-FFF2-40B4-BE49-F238E27FC236}">
                <a16:creationId xmlns:a16="http://schemas.microsoft.com/office/drawing/2014/main" id="{1720D27F-4F74-247D-5666-E904EF69E704}"/>
              </a:ext>
            </a:extLst>
          </p:cNvPr>
          <p:cNvSpPr txBox="1"/>
          <p:nvPr/>
        </p:nvSpPr>
        <p:spPr>
          <a:xfrm>
            <a:off x="1325037" y="3463897"/>
            <a:ext cx="1442318" cy="646331"/>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Calibri"/>
              </a:rPr>
              <a:t>Tom Kirkham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Calibri"/>
                <a:cs typeface="Calibri"/>
              </a:rPr>
              <a:t>Science lead</a:t>
            </a:r>
          </a:p>
        </p:txBody>
      </p:sp>
      <p:pic>
        <p:nvPicPr>
          <p:cNvPr id="39" name="Picture 38">
            <a:extLst>
              <a:ext uri="{FF2B5EF4-FFF2-40B4-BE49-F238E27FC236}">
                <a16:creationId xmlns:a16="http://schemas.microsoft.com/office/drawing/2014/main" id="{0A1144C4-7712-B3DD-5E48-6738A77D8FE4}"/>
              </a:ext>
            </a:extLst>
          </p:cNvPr>
          <p:cNvPicPr>
            <a:picLocks noChangeAspect="1"/>
          </p:cNvPicPr>
          <p:nvPr/>
        </p:nvPicPr>
        <p:blipFill>
          <a:blip r:embed="rId11"/>
          <a:stretch>
            <a:fillRect/>
          </a:stretch>
        </p:blipFill>
        <p:spPr>
          <a:xfrm>
            <a:off x="385692" y="3461650"/>
            <a:ext cx="936476" cy="957841"/>
          </a:xfrm>
          <a:prstGeom prst="rect">
            <a:avLst/>
          </a:prstGeom>
        </p:spPr>
      </p:pic>
      <p:pic>
        <p:nvPicPr>
          <p:cNvPr id="40" name="Picture 39">
            <a:extLst>
              <a:ext uri="{FF2B5EF4-FFF2-40B4-BE49-F238E27FC236}">
                <a16:creationId xmlns:a16="http://schemas.microsoft.com/office/drawing/2014/main" id="{AE4D7C85-5599-7696-783F-DDD5F61C506D}"/>
              </a:ext>
            </a:extLst>
          </p:cNvPr>
          <p:cNvPicPr>
            <a:picLocks noChangeAspect="1"/>
          </p:cNvPicPr>
          <p:nvPr/>
        </p:nvPicPr>
        <p:blipFill>
          <a:blip r:embed="rId14"/>
          <a:stretch>
            <a:fillRect/>
          </a:stretch>
        </p:blipFill>
        <p:spPr>
          <a:xfrm>
            <a:off x="3203776" y="3461650"/>
            <a:ext cx="858955" cy="957841"/>
          </a:xfrm>
          <a:prstGeom prst="rect">
            <a:avLst/>
          </a:prstGeom>
        </p:spPr>
      </p:pic>
      <p:pic>
        <p:nvPicPr>
          <p:cNvPr id="41" name="Picture 40" descr="A person with brown hair wearing a turtleneck&#10;&#10;Description automatically generated">
            <a:extLst>
              <a:ext uri="{FF2B5EF4-FFF2-40B4-BE49-F238E27FC236}">
                <a16:creationId xmlns:a16="http://schemas.microsoft.com/office/drawing/2014/main" id="{4BEEFC7E-99FE-599E-47F5-665AD5C7E86D}"/>
              </a:ext>
            </a:extLst>
          </p:cNvPr>
          <p:cNvPicPr>
            <a:picLocks noChangeAspect="1"/>
          </p:cNvPicPr>
          <p:nvPr/>
        </p:nvPicPr>
        <p:blipFill>
          <a:blip r:embed="rId15"/>
          <a:srcRect l="2855" t="6506" r="-10802" b="13893"/>
          <a:stretch/>
        </p:blipFill>
        <p:spPr>
          <a:xfrm>
            <a:off x="9211394" y="3464512"/>
            <a:ext cx="791888" cy="872666"/>
          </a:xfrm>
          <a:prstGeom prst="rect">
            <a:avLst/>
          </a:prstGeom>
        </p:spPr>
      </p:pic>
      <p:sp>
        <p:nvSpPr>
          <p:cNvPr id="42" name="TextBox 41">
            <a:extLst>
              <a:ext uri="{FF2B5EF4-FFF2-40B4-BE49-F238E27FC236}">
                <a16:creationId xmlns:a16="http://schemas.microsoft.com/office/drawing/2014/main" id="{AF3EE6A7-5A1D-1CC9-1F50-E62B891C2E81}"/>
              </a:ext>
            </a:extLst>
          </p:cNvPr>
          <p:cNvSpPr txBox="1"/>
          <p:nvPr/>
        </p:nvSpPr>
        <p:spPr>
          <a:xfrm>
            <a:off x="4139357" y="3463897"/>
            <a:ext cx="2076439" cy="92333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Calibri"/>
                <a:cs typeface="Calibri"/>
              </a:rPr>
              <a:t>Maitrayee Singh</a:t>
            </a: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Calibri"/>
                <a:cs typeface="Calibri"/>
              </a:rPr>
              <a:t>Graduate - </a:t>
            </a:r>
            <a:r>
              <a:rPr kumimoji="0" lang="en-US" sz="1800" b="0" i="0" u="none" strike="noStrike" kern="1200" cap="none" spc="0" normalizeH="0" baseline="0" noProof="0" err="1">
                <a:ln>
                  <a:noFill/>
                </a:ln>
                <a:solidFill>
                  <a:prstClr val="white"/>
                </a:solidFill>
                <a:effectLst/>
                <a:uLnTx/>
                <a:uFillTx/>
                <a:latin typeface="Calibri" panose="020F0502020204030204"/>
                <a:ea typeface="Calibri"/>
                <a:cs typeface="Calibri"/>
              </a:rPr>
              <a:t>CReDo</a:t>
            </a:r>
            <a:r>
              <a:rPr kumimoji="0" lang="en-US" sz="1800" b="0" i="0" u="none" strike="noStrike" kern="1200" cap="none" spc="0" normalizeH="0" baseline="0" noProof="0">
                <a:ln>
                  <a:noFill/>
                </a:ln>
                <a:solidFill>
                  <a:prstClr val="white"/>
                </a:solidFill>
                <a:effectLst/>
                <a:uLnTx/>
                <a:uFillTx/>
                <a:latin typeface="Calibri" panose="020F0502020204030204"/>
                <a:ea typeface="Calibri"/>
                <a:cs typeface="Calibri"/>
              </a:rPr>
              <a:t> DET</a:t>
            </a:r>
          </a:p>
        </p:txBody>
      </p:sp>
      <p:sp>
        <p:nvSpPr>
          <p:cNvPr id="43" name="TextBox 42">
            <a:extLst>
              <a:ext uri="{FF2B5EF4-FFF2-40B4-BE49-F238E27FC236}">
                <a16:creationId xmlns:a16="http://schemas.microsoft.com/office/drawing/2014/main" id="{933C4F68-9CD1-6CBC-ABB1-F2E6F188BD5C}"/>
              </a:ext>
            </a:extLst>
          </p:cNvPr>
          <p:cNvSpPr txBox="1"/>
          <p:nvPr/>
        </p:nvSpPr>
        <p:spPr>
          <a:xfrm>
            <a:off x="7217837" y="3463897"/>
            <a:ext cx="2128340" cy="923330"/>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Calibri"/>
                <a:cs typeface="Calibri"/>
              </a:rPr>
              <a:t>Letizia Protopapa</a:t>
            </a: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Calibri"/>
                <a:cs typeface="Calibri"/>
              </a:rPr>
              <a:t>Software Engineer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Calibri"/>
                <a:cs typeface="Calibri"/>
              </a:rPr>
              <a:t>collection pages</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E647C827-1ED6-2742-E3A8-5C83FE455B0D}"/>
              </a:ext>
            </a:extLst>
          </p:cNvPr>
          <p:cNvSpPr txBox="1"/>
          <p:nvPr/>
        </p:nvSpPr>
        <p:spPr>
          <a:xfrm>
            <a:off x="9991518" y="3463897"/>
            <a:ext cx="2128340" cy="92333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Calibri"/>
                <a:cs typeface="Calibri"/>
              </a:rPr>
              <a:t>Elizabeth Mamtsits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Calibri"/>
                <a:cs typeface="Calibri"/>
              </a:rPr>
              <a:t>Software Engineer – user requests</a:t>
            </a:r>
          </a:p>
        </p:txBody>
      </p:sp>
      <p:pic>
        <p:nvPicPr>
          <p:cNvPr id="45" name="Picture 44">
            <a:extLst>
              <a:ext uri="{FF2B5EF4-FFF2-40B4-BE49-F238E27FC236}">
                <a16:creationId xmlns:a16="http://schemas.microsoft.com/office/drawing/2014/main" id="{B6D30E09-4345-D69C-18C8-BE4D8CB4ACBF}"/>
              </a:ext>
            </a:extLst>
          </p:cNvPr>
          <p:cNvPicPr>
            <a:picLocks noChangeAspect="1"/>
          </p:cNvPicPr>
          <p:nvPr/>
        </p:nvPicPr>
        <p:blipFill>
          <a:blip r:embed="rId11"/>
          <a:stretch>
            <a:fillRect/>
          </a:stretch>
        </p:blipFill>
        <p:spPr>
          <a:xfrm>
            <a:off x="345051" y="4497970"/>
            <a:ext cx="936476" cy="957841"/>
          </a:xfrm>
          <a:prstGeom prst="rect">
            <a:avLst/>
          </a:prstGeom>
        </p:spPr>
      </p:pic>
      <p:sp>
        <p:nvSpPr>
          <p:cNvPr id="46" name="TextBox 45">
            <a:extLst>
              <a:ext uri="{FF2B5EF4-FFF2-40B4-BE49-F238E27FC236}">
                <a16:creationId xmlns:a16="http://schemas.microsoft.com/office/drawing/2014/main" id="{09A41E38-5B38-EEA7-37F2-9D5A9234CBD3}"/>
              </a:ext>
            </a:extLst>
          </p:cNvPr>
          <p:cNvSpPr txBox="1"/>
          <p:nvPr/>
        </p:nvSpPr>
        <p:spPr>
          <a:xfrm>
            <a:off x="1365676" y="4551017"/>
            <a:ext cx="2270153" cy="92333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Calibri"/>
                <a:cs typeface="Calibri"/>
              </a:rPr>
              <a:t>Katie Cartmell</a:t>
            </a: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Calibri"/>
                <a:cs typeface="Calibri"/>
              </a:rPr>
              <a:t>Partnership manager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Calibri"/>
                <a:cs typeface="Calibri"/>
              </a:rPr>
              <a:t>DINI</a:t>
            </a:r>
          </a:p>
        </p:txBody>
      </p:sp>
      <p:pic>
        <p:nvPicPr>
          <p:cNvPr id="47" name="Picture 46">
            <a:extLst>
              <a:ext uri="{FF2B5EF4-FFF2-40B4-BE49-F238E27FC236}">
                <a16:creationId xmlns:a16="http://schemas.microsoft.com/office/drawing/2014/main" id="{2624927B-7592-D594-7FED-432D5CF8703F}"/>
              </a:ext>
            </a:extLst>
          </p:cNvPr>
          <p:cNvPicPr>
            <a:picLocks noChangeAspect="1"/>
          </p:cNvPicPr>
          <p:nvPr/>
        </p:nvPicPr>
        <p:blipFill>
          <a:blip r:embed="rId11"/>
          <a:stretch>
            <a:fillRect/>
          </a:stretch>
        </p:blipFill>
        <p:spPr>
          <a:xfrm>
            <a:off x="3149211" y="4497970"/>
            <a:ext cx="936476" cy="957841"/>
          </a:xfrm>
          <a:prstGeom prst="rect">
            <a:avLst/>
          </a:prstGeom>
        </p:spPr>
      </p:pic>
      <p:sp>
        <p:nvSpPr>
          <p:cNvPr id="48" name="TextBox 47">
            <a:extLst>
              <a:ext uri="{FF2B5EF4-FFF2-40B4-BE49-F238E27FC236}">
                <a16:creationId xmlns:a16="http://schemas.microsoft.com/office/drawing/2014/main" id="{94C98AE3-691F-53B7-B25C-3F5F947F792E}"/>
              </a:ext>
            </a:extLst>
          </p:cNvPr>
          <p:cNvSpPr txBox="1"/>
          <p:nvPr/>
        </p:nvSpPr>
        <p:spPr>
          <a:xfrm>
            <a:off x="4200317" y="4551017"/>
            <a:ext cx="1873911" cy="646331"/>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Calibri"/>
                <a:cs typeface="Calibri"/>
              </a:rPr>
              <a:t>Marion Samler</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Calibri"/>
                <a:cs typeface="Calibri"/>
              </a:rPr>
              <a:t>Business manager</a:t>
            </a:r>
          </a:p>
        </p:txBody>
      </p:sp>
      <p:pic>
        <p:nvPicPr>
          <p:cNvPr id="49" name="Picture 48">
            <a:extLst>
              <a:ext uri="{FF2B5EF4-FFF2-40B4-BE49-F238E27FC236}">
                <a16:creationId xmlns:a16="http://schemas.microsoft.com/office/drawing/2014/main" id="{D7381821-E1AC-BAD6-84E6-CBF5721CB661}"/>
              </a:ext>
            </a:extLst>
          </p:cNvPr>
          <p:cNvPicPr>
            <a:picLocks noChangeAspect="1"/>
          </p:cNvPicPr>
          <p:nvPr/>
        </p:nvPicPr>
        <p:blipFill>
          <a:blip r:embed="rId11"/>
          <a:stretch>
            <a:fillRect/>
          </a:stretch>
        </p:blipFill>
        <p:spPr>
          <a:xfrm>
            <a:off x="6215796" y="4497970"/>
            <a:ext cx="936476" cy="957841"/>
          </a:xfrm>
          <a:prstGeom prst="rect">
            <a:avLst/>
          </a:prstGeom>
        </p:spPr>
      </p:pic>
      <p:sp>
        <p:nvSpPr>
          <p:cNvPr id="50" name="TextBox 49">
            <a:extLst>
              <a:ext uri="{FF2B5EF4-FFF2-40B4-BE49-F238E27FC236}">
                <a16:creationId xmlns:a16="http://schemas.microsoft.com/office/drawing/2014/main" id="{D90F72D5-5B61-46B5-55DE-155474961247}"/>
              </a:ext>
            </a:extLst>
          </p:cNvPr>
          <p:cNvSpPr txBox="1"/>
          <p:nvPr/>
        </p:nvSpPr>
        <p:spPr>
          <a:xfrm>
            <a:off x="7155390" y="4551017"/>
            <a:ext cx="1746119" cy="646331"/>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Calibri"/>
                <a:cs typeface="Calibri"/>
              </a:rPr>
              <a:t>Lyndsey Harding</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Calibri"/>
                <a:cs typeface="Calibri"/>
              </a:rPr>
              <a:t>Administrator</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 name="Picture 50">
            <a:extLst>
              <a:ext uri="{FF2B5EF4-FFF2-40B4-BE49-F238E27FC236}">
                <a16:creationId xmlns:a16="http://schemas.microsoft.com/office/drawing/2014/main" id="{9344B71F-2C71-5D07-E845-FBA0DB8C7E0B}"/>
              </a:ext>
            </a:extLst>
          </p:cNvPr>
          <p:cNvPicPr>
            <a:picLocks noChangeAspect="1"/>
          </p:cNvPicPr>
          <p:nvPr/>
        </p:nvPicPr>
        <p:blipFill>
          <a:blip r:embed="rId11"/>
          <a:stretch>
            <a:fillRect/>
          </a:stretch>
        </p:blipFill>
        <p:spPr>
          <a:xfrm>
            <a:off x="9050064" y="4497970"/>
            <a:ext cx="936476" cy="957841"/>
          </a:xfrm>
          <a:prstGeom prst="rect">
            <a:avLst/>
          </a:prstGeom>
        </p:spPr>
      </p:pic>
      <p:sp>
        <p:nvSpPr>
          <p:cNvPr id="52" name="TextBox 51">
            <a:extLst>
              <a:ext uri="{FF2B5EF4-FFF2-40B4-BE49-F238E27FC236}">
                <a16:creationId xmlns:a16="http://schemas.microsoft.com/office/drawing/2014/main" id="{A6F71F86-903B-E24B-E5EB-16964C1B1720}"/>
              </a:ext>
            </a:extLst>
          </p:cNvPr>
          <p:cNvSpPr txBox="1"/>
          <p:nvPr/>
        </p:nvSpPr>
        <p:spPr>
          <a:xfrm>
            <a:off x="10073292" y="4513846"/>
            <a:ext cx="1476238" cy="646331"/>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Calibri"/>
                <a:cs typeface="Calibri"/>
              </a:rPr>
              <a:t>Pam Slingsby</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Calibri"/>
                <a:cs typeface="Calibri"/>
              </a:rPr>
              <a:t>Administrator</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3" name="Picture 52" descr="A person smiling at the camera&#10;&#10;Description automatically generated">
            <a:extLst>
              <a:ext uri="{FF2B5EF4-FFF2-40B4-BE49-F238E27FC236}">
                <a16:creationId xmlns:a16="http://schemas.microsoft.com/office/drawing/2014/main" id="{730F7F9F-C74E-5488-E539-68E9350CE500}"/>
              </a:ext>
            </a:extLst>
          </p:cNvPr>
          <p:cNvPicPr>
            <a:picLocks noChangeAspect="1"/>
          </p:cNvPicPr>
          <p:nvPr/>
        </p:nvPicPr>
        <p:blipFill>
          <a:blip r:embed="rId16"/>
          <a:stretch>
            <a:fillRect/>
          </a:stretch>
        </p:blipFill>
        <p:spPr>
          <a:xfrm>
            <a:off x="6313170" y="3410720"/>
            <a:ext cx="845820" cy="917575"/>
          </a:xfrm>
          <a:prstGeom prst="rect">
            <a:avLst/>
          </a:prstGeom>
        </p:spPr>
      </p:pic>
    </p:spTree>
    <p:extLst>
      <p:ext uri="{BB962C8B-B14F-4D97-AF65-F5344CB8AC3E}">
        <p14:creationId xmlns:p14="http://schemas.microsoft.com/office/powerpoint/2010/main" val="41365403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81CA4-CEDE-E807-3640-2E215A4459C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A18458D-A234-748E-6FC9-A6BB6F4D9A7D}"/>
              </a:ext>
            </a:extLst>
          </p:cNvPr>
          <p:cNvSpPr/>
          <p:nvPr/>
        </p:nvSpPr>
        <p:spPr>
          <a:xfrm>
            <a:off x="2846768" y="1351969"/>
            <a:ext cx="2154192" cy="1167086"/>
          </a:xfrm>
          <a:prstGeom prst="rect">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Calibri"/>
                <a:cs typeface="Calibri"/>
              </a:rPr>
              <a:t>Platform</a:t>
            </a: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36788EAC-0BB2-F278-9D3F-0F2B0D85D08F}"/>
              </a:ext>
            </a:extLst>
          </p:cNvPr>
          <p:cNvSpPr/>
          <p:nvPr/>
        </p:nvSpPr>
        <p:spPr>
          <a:xfrm>
            <a:off x="7158573" y="1351969"/>
            <a:ext cx="2154192" cy="1167086"/>
          </a:xfrm>
          <a:prstGeom prst="rect">
            <a:avLst/>
          </a:prstGeom>
          <a:solidFill>
            <a:srgbClr val="A2456E"/>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Calibri"/>
                <a:cs typeface="Calibri"/>
              </a:rPr>
              <a:t>Systems</a:t>
            </a: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DE686DEF-1E40-CC0C-1626-67B36C870781}"/>
              </a:ext>
            </a:extLst>
          </p:cNvPr>
          <p:cNvSpPr/>
          <p:nvPr/>
        </p:nvSpPr>
        <p:spPr>
          <a:xfrm>
            <a:off x="2846768" y="3396359"/>
            <a:ext cx="2154192" cy="1167086"/>
          </a:xfrm>
          <a:prstGeom prst="rect">
            <a:avLst/>
          </a:prstGeom>
          <a:solidFill>
            <a:srgbClr val="1BB47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Calibri"/>
                <a:cs typeface="Calibri"/>
              </a:rPr>
              <a:t>Projects</a:t>
            </a: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D844E7D8-F147-7259-6550-C37C5414917B}"/>
              </a:ext>
            </a:extLst>
          </p:cNvPr>
          <p:cNvSpPr/>
          <p:nvPr/>
        </p:nvSpPr>
        <p:spPr>
          <a:xfrm>
            <a:off x="7158573" y="3396359"/>
            <a:ext cx="2154192" cy="1167086"/>
          </a:xfrm>
          <a:prstGeom prst="rect">
            <a:avLst/>
          </a:prstGeom>
          <a:solidFill>
            <a:srgbClr val="E5A827"/>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Calibri"/>
                <a:cs typeface="Calibri"/>
              </a:rPr>
              <a:t>Other (technical) stuff</a:t>
            </a: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26566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81CA4-CEDE-E807-3640-2E215A4459CB}"/>
            </a:ext>
          </a:extLst>
        </p:cNvPr>
        <p:cNvGrpSpPr/>
        <p:nvPr/>
      </p:nvGrpSpPr>
      <p:grpSpPr>
        <a:xfrm>
          <a:off x="0" y="0"/>
          <a:ext cx="0" cy="0"/>
          <a:chOff x="0" y="0"/>
          <a:chExt cx="0" cy="0"/>
        </a:xfrm>
      </p:grpSpPr>
      <p:sp>
        <p:nvSpPr>
          <p:cNvPr id="2" name="Subtitle 3">
            <a:extLst>
              <a:ext uri="{FF2B5EF4-FFF2-40B4-BE49-F238E27FC236}">
                <a16:creationId xmlns:a16="http://schemas.microsoft.com/office/drawing/2014/main" id="{28028A08-90A3-A97F-FD8E-1A17D8C1394E}"/>
              </a:ext>
            </a:extLst>
          </p:cNvPr>
          <p:cNvSpPr txBox="1">
            <a:spLocks/>
          </p:cNvSpPr>
          <p:nvPr/>
        </p:nvSpPr>
        <p:spPr>
          <a:xfrm>
            <a:off x="3056335" y="2738344"/>
            <a:ext cx="6079329" cy="553998"/>
          </a:xfrm>
          <a:prstGeom prst="rect">
            <a:avLst/>
          </a:prstGeom>
        </p:spPr>
        <p:txBody>
          <a:bodyPr wrap="square" lIns="0" tIns="0" rIns="0" bIns="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4000" b="1" i="0" u="none" strike="noStrike" kern="1200" cap="none" spc="0" normalizeH="0" baseline="0" noProof="0">
                <a:ln>
                  <a:noFill/>
                </a:ln>
                <a:solidFill>
                  <a:prstClr val="white"/>
                </a:solidFill>
                <a:effectLst/>
                <a:uLnTx/>
                <a:uFillTx/>
                <a:latin typeface="Calibri Light" panose="020F0302020204030204"/>
                <a:ea typeface="+mn-ea"/>
                <a:cs typeface="+mn-cs"/>
              </a:rPr>
              <a:t>Platform</a:t>
            </a:r>
          </a:p>
        </p:txBody>
      </p:sp>
    </p:spTree>
    <p:extLst>
      <p:ext uri="{BB962C8B-B14F-4D97-AF65-F5344CB8AC3E}">
        <p14:creationId xmlns:p14="http://schemas.microsoft.com/office/powerpoint/2010/main" val="15604871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7A9C1C-14F0-70A7-2CB9-010D7DFBD43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F77046C-A725-305D-0F2A-FF710DC50B86}"/>
              </a:ext>
            </a:extLst>
          </p:cNvPr>
          <p:cNvSpPr txBox="1"/>
          <p:nvPr/>
        </p:nvSpPr>
        <p:spPr>
          <a:xfrm>
            <a:off x="1595717" y="493058"/>
            <a:ext cx="974463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Calibri" panose="020F0502020204030204"/>
                <a:ea typeface="Calibri"/>
                <a:cs typeface="Calibri"/>
              </a:rPr>
              <a:t>Welcome to the 2024 DAFNI Conference: </a:t>
            </a:r>
            <a:r>
              <a:rPr kumimoji="0" lang="en-US" sz="2000" b="1" i="0" u="none" strike="noStrike" kern="1200" cap="none" spc="0" normalizeH="0" baseline="0" noProof="0">
                <a:ln>
                  <a:noFill/>
                </a:ln>
                <a:solidFill>
                  <a:prstClr val="white"/>
                </a:solidFill>
                <a:effectLst/>
                <a:uLnTx/>
                <a:uFillTx/>
                <a:latin typeface="Calibri" panose="020F0502020204030204"/>
                <a:ea typeface="+mn-ea"/>
                <a:cs typeface="+mn-cs"/>
              </a:rPr>
              <a:t>Working Together for Resilient Infrastructure</a:t>
            </a:r>
            <a:endParaRPr kumimoji="0" lang="en-US" sz="2000" b="1" i="0" u="none" strike="noStrike" kern="1200" cap="none" spc="0" normalizeH="0" baseline="0" noProof="0">
              <a:ln>
                <a:noFill/>
              </a:ln>
              <a:solidFill>
                <a:prstClr val="white"/>
              </a:solidFill>
              <a:effectLst/>
              <a:uLnTx/>
              <a:uFillTx/>
              <a:latin typeface="Calibri" panose="020F0502020204030204"/>
              <a:ea typeface="Calibri"/>
              <a:cs typeface="Calibri"/>
            </a:endParaRPr>
          </a:p>
        </p:txBody>
      </p:sp>
      <p:pic>
        <p:nvPicPr>
          <p:cNvPr id="4" name="Picture 3">
            <a:extLst>
              <a:ext uri="{FF2B5EF4-FFF2-40B4-BE49-F238E27FC236}">
                <a16:creationId xmlns:a16="http://schemas.microsoft.com/office/drawing/2014/main" id="{1B6694C5-23FE-0A54-A02B-D082EC57D000}"/>
              </a:ext>
            </a:extLst>
          </p:cNvPr>
          <p:cNvPicPr>
            <a:picLocks noChangeAspect="1"/>
          </p:cNvPicPr>
          <p:nvPr/>
        </p:nvPicPr>
        <p:blipFill rotWithShape="1">
          <a:blip r:embed="rId2"/>
          <a:srcRect l="12596" t="38708" r="13923" b="5616"/>
          <a:stretch/>
        </p:blipFill>
        <p:spPr>
          <a:xfrm>
            <a:off x="-982133" y="0"/>
            <a:ext cx="14249400" cy="6858000"/>
          </a:xfrm>
          <a:prstGeom prst="rect">
            <a:avLst/>
          </a:prstGeom>
        </p:spPr>
      </p:pic>
    </p:spTree>
    <p:extLst>
      <p:ext uri="{BB962C8B-B14F-4D97-AF65-F5344CB8AC3E}">
        <p14:creationId xmlns:p14="http://schemas.microsoft.com/office/powerpoint/2010/main" val="4538691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81CA4-CEDE-E807-3640-2E215A4459CB}"/>
            </a:ext>
          </a:extLst>
        </p:cNvPr>
        <p:cNvGrpSpPr/>
        <p:nvPr/>
      </p:nvGrpSpPr>
      <p:grpSpPr>
        <a:xfrm>
          <a:off x="0" y="0"/>
          <a:ext cx="0" cy="0"/>
          <a:chOff x="0" y="0"/>
          <a:chExt cx="0" cy="0"/>
        </a:xfrm>
      </p:grpSpPr>
      <p:grpSp>
        <p:nvGrpSpPr>
          <p:cNvPr id="16" name="Group 15">
            <a:extLst>
              <a:ext uri="{FF2B5EF4-FFF2-40B4-BE49-F238E27FC236}">
                <a16:creationId xmlns:a16="http://schemas.microsoft.com/office/drawing/2014/main" id="{382F26E0-87A4-18C8-0EE9-E643E130E615}"/>
              </a:ext>
            </a:extLst>
          </p:cNvPr>
          <p:cNvGrpSpPr/>
          <p:nvPr/>
        </p:nvGrpSpPr>
        <p:grpSpPr>
          <a:xfrm>
            <a:off x="611835" y="810749"/>
            <a:ext cx="12376754" cy="4746320"/>
            <a:chOff x="437664" y="1714263"/>
            <a:chExt cx="12376754" cy="4746320"/>
          </a:xfrm>
        </p:grpSpPr>
        <p:sp>
          <p:nvSpPr>
            <p:cNvPr id="2" name="Rectangle 1">
              <a:extLst>
                <a:ext uri="{FF2B5EF4-FFF2-40B4-BE49-F238E27FC236}">
                  <a16:creationId xmlns:a16="http://schemas.microsoft.com/office/drawing/2014/main" id="{36DA32EF-0688-AD3D-84E3-D9EA30EFFD36}"/>
                </a:ext>
              </a:extLst>
            </p:cNvPr>
            <p:cNvSpPr/>
            <p:nvPr/>
          </p:nvSpPr>
          <p:spPr>
            <a:xfrm>
              <a:off x="437664" y="2724448"/>
              <a:ext cx="1893234" cy="666045"/>
            </a:xfrm>
            <a:prstGeom prst="rect">
              <a:avLst/>
            </a:prstGeom>
            <a:solidFill>
              <a:srgbClr val="A2456E"/>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Calibri"/>
                  <a:cs typeface="Calibri"/>
                </a:rPr>
                <a:t>Security Audit</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19EDC4A2-CE2B-B0CD-1C96-85B01253578A}"/>
                </a:ext>
              </a:extLst>
            </p:cNvPr>
            <p:cNvSpPr/>
            <p:nvPr/>
          </p:nvSpPr>
          <p:spPr>
            <a:xfrm>
              <a:off x="437665" y="1714264"/>
              <a:ext cx="1893234" cy="666045"/>
            </a:xfrm>
            <a:prstGeom prst="rect">
              <a:avLst/>
            </a:prstGeom>
            <a:solidFill>
              <a:srgbClr val="A2456E"/>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Calibri"/>
                  <a:cs typeface="Calibri"/>
                </a:rPr>
                <a:t>Front end rewrite</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72256B54-01CD-0826-8436-AA8C86DDACD1}"/>
                </a:ext>
              </a:extLst>
            </p:cNvPr>
            <p:cNvSpPr/>
            <p:nvPr/>
          </p:nvSpPr>
          <p:spPr>
            <a:xfrm>
              <a:off x="3534862" y="2724448"/>
              <a:ext cx="1893234" cy="666045"/>
            </a:xfrm>
            <a:prstGeom prst="rect">
              <a:avLst/>
            </a:prstGeom>
            <a:solidFill>
              <a:srgbClr val="A2456E"/>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Calibri"/>
                  <a:cs typeface="Calibri"/>
                </a:rPr>
                <a:t>"Basic" user accounts</a:t>
              </a:r>
            </a:p>
          </p:txBody>
        </p:sp>
        <p:sp>
          <p:nvSpPr>
            <p:cNvPr id="5" name="Rectangle 4">
              <a:extLst>
                <a:ext uri="{FF2B5EF4-FFF2-40B4-BE49-F238E27FC236}">
                  <a16:creationId xmlns:a16="http://schemas.microsoft.com/office/drawing/2014/main" id="{EBC03E73-BC70-8CA5-CB6C-7766B7307315}"/>
                </a:ext>
              </a:extLst>
            </p:cNvPr>
            <p:cNvSpPr/>
            <p:nvPr/>
          </p:nvSpPr>
          <p:spPr>
            <a:xfrm>
              <a:off x="3534861" y="3850243"/>
              <a:ext cx="1893234" cy="666045"/>
            </a:xfrm>
            <a:prstGeom prst="rect">
              <a:avLst/>
            </a:prstGeom>
            <a:solidFill>
              <a:srgbClr val="A2456E"/>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Calibri"/>
                  <a:cs typeface="Calibri"/>
                </a:rPr>
                <a:t>Parameter Sweeps</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FECF1925-CB93-62F7-F9E8-AE1568C9930A}"/>
                </a:ext>
              </a:extLst>
            </p:cNvPr>
            <p:cNvSpPr/>
            <p:nvPr/>
          </p:nvSpPr>
          <p:spPr>
            <a:xfrm>
              <a:off x="9432742" y="1714263"/>
              <a:ext cx="1893234" cy="666045"/>
            </a:xfrm>
            <a:prstGeom prst="rect">
              <a:avLst/>
            </a:prstGeom>
            <a:solidFill>
              <a:srgbClr val="A2456E"/>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Calibri"/>
                  <a:cs typeface="Calibri"/>
                </a:rPr>
                <a:t>External Datasets</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FAB886C4-BE7D-E479-0FBC-7FAADE752FE2}"/>
                </a:ext>
              </a:extLst>
            </p:cNvPr>
            <p:cNvSpPr/>
            <p:nvPr/>
          </p:nvSpPr>
          <p:spPr>
            <a:xfrm>
              <a:off x="6335544" y="3850243"/>
              <a:ext cx="1892159" cy="666505"/>
            </a:xfrm>
            <a:prstGeom prst="rect">
              <a:avLst/>
            </a:prstGeom>
            <a:solidFill>
              <a:srgbClr val="1BB47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Calibri"/>
                  <a:cs typeface="Calibri"/>
                </a:rPr>
                <a:t>Data Indexing for DINI</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877FE81B-00EC-2FD7-57F0-882200670707}"/>
                </a:ext>
              </a:extLst>
            </p:cNvPr>
            <p:cNvSpPr/>
            <p:nvPr/>
          </p:nvSpPr>
          <p:spPr>
            <a:xfrm>
              <a:off x="6335544" y="1714264"/>
              <a:ext cx="1893234" cy="666045"/>
            </a:xfrm>
            <a:prstGeom prst="rect">
              <a:avLst/>
            </a:prstGeom>
            <a:solidFill>
              <a:srgbClr val="A2456E"/>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Calibri"/>
                  <a:cs typeface="Calibri"/>
                </a:rPr>
                <a:t>Notification Service</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AB8E308B-64BD-60D7-5881-2B90502B87C3}"/>
                </a:ext>
              </a:extLst>
            </p:cNvPr>
            <p:cNvSpPr/>
            <p:nvPr/>
          </p:nvSpPr>
          <p:spPr>
            <a:xfrm>
              <a:off x="3534861" y="4874125"/>
              <a:ext cx="1893234" cy="666045"/>
            </a:xfrm>
            <a:prstGeom prst="rect">
              <a:avLst/>
            </a:prstGeom>
            <a:solidFill>
              <a:srgbClr val="A2456E"/>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Calibri"/>
                  <a:cs typeface="Calibri"/>
                </a:rPr>
                <a:t>Collection Pages</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 name="Connector: Elbow 9">
              <a:extLst>
                <a:ext uri="{FF2B5EF4-FFF2-40B4-BE49-F238E27FC236}">
                  <a16:creationId xmlns:a16="http://schemas.microsoft.com/office/drawing/2014/main" id="{10AC9F78-3966-CCD9-89FA-1BE2AE827F90}"/>
                </a:ext>
              </a:extLst>
            </p:cNvPr>
            <p:cNvCxnSpPr>
              <a:cxnSpLocks/>
              <a:stCxn id="3" idx="3"/>
              <a:endCxn id="4" idx="1"/>
            </p:cNvCxnSpPr>
            <p:nvPr/>
          </p:nvCxnSpPr>
          <p:spPr>
            <a:xfrm>
              <a:off x="2330899" y="2047287"/>
              <a:ext cx="1203963" cy="1010184"/>
            </a:xfrm>
            <a:prstGeom prst="bentConnector3">
              <a:avLst/>
            </a:prstGeom>
            <a:ln w="28575">
              <a:solidFill>
                <a:srgbClr val="A2456E"/>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ctor: Elbow 10">
              <a:extLst>
                <a:ext uri="{FF2B5EF4-FFF2-40B4-BE49-F238E27FC236}">
                  <a16:creationId xmlns:a16="http://schemas.microsoft.com/office/drawing/2014/main" id="{163B3D4C-019C-7A5D-598F-D472135AA2AF}"/>
                </a:ext>
              </a:extLst>
            </p:cNvPr>
            <p:cNvCxnSpPr>
              <a:cxnSpLocks/>
              <a:stCxn id="8" idx="3"/>
              <a:endCxn id="6" idx="1"/>
            </p:cNvCxnSpPr>
            <p:nvPr/>
          </p:nvCxnSpPr>
          <p:spPr>
            <a:xfrm flipV="1">
              <a:off x="8228778" y="2047286"/>
              <a:ext cx="1203964" cy="1"/>
            </a:xfrm>
            <a:prstGeom prst="bentConnector3">
              <a:avLst/>
            </a:prstGeom>
            <a:ln w="28575">
              <a:solidFill>
                <a:srgbClr val="A2456E"/>
              </a:solidFill>
              <a:tailEnd type="triangle"/>
            </a:ln>
          </p:spPr>
          <p:style>
            <a:lnRef idx="1">
              <a:schemeClr val="accent1"/>
            </a:lnRef>
            <a:fillRef idx="0">
              <a:schemeClr val="accent1"/>
            </a:fillRef>
            <a:effectRef idx="0">
              <a:schemeClr val="accent1"/>
            </a:effectRef>
            <a:fontRef idx="minor">
              <a:schemeClr val="tx1"/>
            </a:fontRef>
          </p:style>
        </p:cxnSp>
        <p:sp>
          <p:nvSpPr>
            <p:cNvPr id="12" name="Text Placeholder 2">
              <a:extLst>
                <a:ext uri="{FF2B5EF4-FFF2-40B4-BE49-F238E27FC236}">
                  <a16:creationId xmlns:a16="http://schemas.microsoft.com/office/drawing/2014/main" id="{CBDBEE3A-57E2-4D55-5540-D5A29F9BA057}"/>
                </a:ext>
              </a:extLst>
            </p:cNvPr>
            <p:cNvSpPr txBox="1">
              <a:spLocks/>
            </p:cNvSpPr>
            <p:nvPr/>
          </p:nvSpPr>
          <p:spPr>
            <a:xfrm>
              <a:off x="6629458" y="5794537"/>
              <a:ext cx="6184960" cy="666046"/>
            </a:xfrm>
            <a:prstGeom prst="rect">
              <a:avLst/>
            </a:prstGeom>
          </p:spPr>
          <p:txBody>
            <a:bodyPr vert="horz" lIns="91440" tIns="45720" rIns="91440" bIns="45720" rtlCol="0" anchor="t"/>
            <a:lstStyle>
              <a:defPPr>
                <a:defRPr lang="en-GB"/>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Calibri"/>
                  <a:cs typeface="Calibri"/>
                </a:rPr>
                <a:t>*Arrows show dependencies not necessarily timelines</a:t>
              </a:r>
            </a:p>
          </p:txBody>
        </p:sp>
        <p:sp>
          <p:nvSpPr>
            <p:cNvPr id="13" name="Rectangle 12">
              <a:extLst>
                <a:ext uri="{FF2B5EF4-FFF2-40B4-BE49-F238E27FC236}">
                  <a16:creationId xmlns:a16="http://schemas.microsoft.com/office/drawing/2014/main" id="{93DB0919-F327-825E-CD48-F6BF1DF4D52A}"/>
                </a:ext>
              </a:extLst>
            </p:cNvPr>
            <p:cNvSpPr/>
            <p:nvPr/>
          </p:nvSpPr>
          <p:spPr>
            <a:xfrm>
              <a:off x="437664" y="3726859"/>
              <a:ext cx="1893234" cy="666045"/>
            </a:xfrm>
            <a:prstGeom prst="rect">
              <a:avLst/>
            </a:prstGeom>
            <a:solidFill>
              <a:srgbClr val="5382A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Calibri"/>
                  <a:cs typeface="Calibri"/>
                </a:rPr>
                <a:t>New K8S Cluster</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Connector: Elbow 13">
              <a:extLst>
                <a:ext uri="{FF2B5EF4-FFF2-40B4-BE49-F238E27FC236}">
                  <a16:creationId xmlns:a16="http://schemas.microsoft.com/office/drawing/2014/main" id="{9C4F7882-6AE0-003D-3E4F-29D6129BAEE9}"/>
                </a:ext>
              </a:extLst>
            </p:cNvPr>
            <p:cNvCxnSpPr>
              <a:cxnSpLocks/>
              <a:stCxn id="13" idx="3"/>
              <a:endCxn id="4" idx="1"/>
            </p:cNvCxnSpPr>
            <p:nvPr/>
          </p:nvCxnSpPr>
          <p:spPr>
            <a:xfrm flipV="1">
              <a:off x="2330898" y="3057471"/>
              <a:ext cx="1203964" cy="1002411"/>
            </a:xfrm>
            <a:prstGeom prst="bentConnector3">
              <a:avLst>
                <a:gd name="adj1" fmla="val 50000"/>
              </a:avLst>
            </a:prstGeom>
            <a:ln w="28575">
              <a:solidFill>
                <a:srgbClr val="A2456E"/>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BEF69965-C9C9-FD4F-446A-66B477473189}"/>
                </a:ext>
              </a:extLst>
            </p:cNvPr>
            <p:cNvSpPr/>
            <p:nvPr/>
          </p:nvSpPr>
          <p:spPr>
            <a:xfrm>
              <a:off x="6335544" y="2713331"/>
              <a:ext cx="1893234" cy="666045"/>
            </a:xfrm>
            <a:prstGeom prst="rect">
              <a:avLst/>
            </a:prstGeom>
            <a:solidFill>
              <a:srgbClr val="E5A827"/>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Calibri"/>
                  <a:cs typeface="Calibri"/>
                </a:rPr>
                <a:t>Small User Requests</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8395877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81CA4-CEDE-E807-3640-2E215A4459CB}"/>
            </a:ext>
          </a:extLst>
        </p:cNvPr>
        <p:cNvGrpSpPr/>
        <p:nvPr/>
      </p:nvGrpSpPr>
      <p:grpSpPr>
        <a:xfrm>
          <a:off x="0" y="0"/>
          <a:ext cx="0" cy="0"/>
          <a:chOff x="0" y="0"/>
          <a:chExt cx="0" cy="0"/>
        </a:xfrm>
      </p:grpSpPr>
      <p:sp>
        <p:nvSpPr>
          <p:cNvPr id="4" name="Text Placeholder 2">
            <a:extLst>
              <a:ext uri="{FF2B5EF4-FFF2-40B4-BE49-F238E27FC236}">
                <a16:creationId xmlns:a16="http://schemas.microsoft.com/office/drawing/2014/main" id="{C9E1140F-D3CE-47EC-7920-DD293D0EC722}"/>
              </a:ext>
            </a:extLst>
          </p:cNvPr>
          <p:cNvSpPr txBox="1">
            <a:spLocks/>
          </p:cNvSpPr>
          <p:nvPr/>
        </p:nvSpPr>
        <p:spPr>
          <a:xfrm>
            <a:off x="480784" y="1027332"/>
            <a:ext cx="9512939" cy="4038089"/>
          </a:xfrm>
          <a:prstGeom prst="rect">
            <a:avLst/>
          </a:prstGeom>
        </p:spPr>
        <p:txBody>
          <a:bodyPr lIns="91440" tIns="45720" rIns="91440" bIns="45720" anchor="t"/>
          <a:lstStyle>
            <a:lvl1pPr marL="285750" indent="-285750" eaLnBrk="1" hangingPunct="1">
              <a:buSzPct val="110000"/>
              <a:buFont typeface="Arial" panose="020B0604020202020204" pitchFamily="34" charset="0"/>
              <a:buChar char="•"/>
              <a:defRPr sz="2000">
                <a:latin typeface="+mn-lt"/>
                <a:ea typeface="+mn-ea"/>
                <a:cs typeface="+mn-cs"/>
              </a:defRPr>
            </a:lvl1pPr>
            <a:lvl2pPr marL="742950" indent="-285750" eaLnBrk="1" hangingPunct="1">
              <a:buFont typeface="Courier New" panose="02070309020205020404" pitchFamily="49" charset="0"/>
              <a:buChar char="o"/>
              <a:defRPr>
                <a:solidFill>
                  <a:schemeClr val="tx2"/>
                </a:solidFill>
                <a:latin typeface="+mn-lt"/>
                <a:ea typeface="+mn-ea"/>
                <a:cs typeface="+mn-cs"/>
              </a:defRPr>
            </a:lvl2pPr>
            <a:lvl3pPr marL="1200150" indent="-285750" eaLnBrk="1" hangingPunct="1">
              <a:buFont typeface="Arial" panose="020B0604020202020204" pitchFamily="34" charset="0"/>
              <a:buChar char="•"/>
              <a:defRPr>
                <a:solidFill>
                  <a:schemeClr val="tx2"/>
                </a:solidFill>
                <a:latin typeface="+mn-lt"/>
                <a:ea typeface="+mn-ea"/>
                <a:cs typeface="+mn-cs"/>
              </a:defRPr>
            </a:lvl3pPr>
            <a:lvl4pPr marL="1657350" indent="-285750" eaLnBrk="1" hangingPunct="1">
              <a:buFont typeface="Arial" panose="020B0604020202020204" pitchFamily="34" charset="0"/>
              <a:buChar char="•"/>
              <a:defRPr>
                <a:solidFill>
                  <a:schemeClr val="tx2"/>
                </a:solidFill>
                <a:latin typeface="+mn-lt"/>
                <a:ea typeface="+mn-ea"/>
                <a:cs typeface="+mn-cs"/>
              </a:defRPr>
            </a:lvl4pPr>
            <a:lvl5pPr marL="2114550" indent="-285750" eaLnBrk="1" hangingPunct="1">
              <a:buFont typeface="Arial" panose="020B0604020202020204" pitchFamily="34" charset="0"/>
              <a:buChar char="•"/>
              <a:defRPr>
                <a:solidFill>
                  <a:schemeClr val="tx2"/>
                </a:solidFill>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285750" marR="0" lvl="0" indent="-285750" algn="l" defTabSz="914400" rtl="0" eaLnBrk="1" fontAlgn="auto" latinLnBrk="0" hangingPunct="1">
              <a:lnSpc>
                <a:spcPct val="100000"/>
              </a:lnSpc>
              <a:spcBef>
                <a:spcPts val="0"/>
              </a:spcBef>
              <a:spcAft>
                <a:spcPts val="600"/>
              </a:spcAft>
              <a:buClrTx/>
              <a:buSzPct val="110000"/>
              <a:buFont typeface="Arial" panose="020B0604020202020204" pitchFamily="34" charset="0"/>
              <a:buChar char="•"/>
              <a:tabLst/>
              <a:defRPr/>
            </a:pPr>
            <a:r>
              <a:rPr kumimoji="0" lang="en-US" sz="2000" b="0" i="0" u="none" strike="noStrike" kern="0" cap="none" spc="0" normalizeH="0" baseline="0" noProof="0">
                <a:ln>
                  <a:noFill/>
                </a:ln>
                <a:solidFill>
                  <a:prstClr val="white"/>
                </a:solidFill>
                <a:effectLst/>
                <a:uLnTx/>
                <a:uFillTx/>
                <a:latin typeface="Calibri"/>
                <a:ea typeface="+mn-ea"/>
                <a:cs typeface="+mn-cs"/>
              </a:rPr>
              <a:t>We already have loop steps (parallel and sequential) that can loop over Workflows</a:t>
            </a:r>
          </a:p>
          <a:p>
            <a:pPr marL="742950" marR="0" lvl="1" indent="-285750" algn="l" defTabSz="914400" rtl="0" eaLnBrk="1" fontAlgn="auto" latinLnBrk="0" hangingPunct="1">
              <a:lnSpc>
                <a:spcPct val="100000"/>
              </a:lnSpc>
              <a:spcBef>
                <a:spcPts val="0"/>
              </a:spcBef>
              <a:spcAft>
                <a:spcPts val="600"/>
              </a:spcAft>
              <a:buClrTx/>
              <a:buSzTx/>
              <a:buFont typeface="Courier New" panose="02070309020205020404" pitchFamily="49" charset="0"/>
              <a:buChar char="o"/>
              <a:tabLst/>
              <a:defRPr/>
            </a:pPr>
            <a:r>
              <a:rPr kumimoji="0" lang="en-US" sz="1800" b="0" i="0" u="none" strike="noStrike" kern="0" cap="none" spc="0" normalizeH="0" baseline="0" noProof="0">
                <a:ln>
                  <a:noFill/>
                </a:ln>
                <a:solidFill>
                  <a:prstClr val="white"/>
                </a:solidFill>
                <a:effectLst/>
                <a:uLnTx/>
                <a:uFillTx/>
                <a:latin typeface="Calibri"/>
                <a:ea typeface="+mn-ea"/>
                <a:cs typeface="+mn-cs"/>
              </a:rPr>
              <a:t>These are limited to 50 iterations</a:t>
            </a:r>
          </a:p>
          <a:p>
            <a:pPr marL="457200" marR="0" lvl="1" indent="0" algn="l" defTabSz="914400" rtl="0" eaLnBrk="1" fontAlgn="auto" latinLnBrk="0" hangingPunct="1">
              <a:lnSpc>
                <a:spcPct val="100000"/>
              </a:lnSpc>
              <a:spcBef>
                <a:spcPts val="0"/>
              </a:spcBef>
              <a:spcAft>
                <a:spcPts val="600"/>
              </a:spcAft>
              <a:buClrTx/>
              <a:buSzTx/>
              <a:buFont typeface="Courier New" panose="02070309020205020404" pitchFamily="49" charset="0"/>
              <a:buNone/>
              <a:tabLst/>
              <a:defRPr/>
            </a:pPr>
            <a:endParaRPr kumimoji="0" lang="en-US" sz="1050" b="0" i="0" u="none" strike="noStrike" kern="0" cap="none" spc="0" normalizeH="0" baseline="0" noProof="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600"/>
              </a:spcAft>
              <a:buClrTx/>
              <a:buSzPct val="110000"/>
              <a:buFont typeface="Arial" panose="020B0604020202020204" pitchFamily="34" charset="0"/>
              <a:buNone/>
              <a:tabLst/>
              <a:defRPr/>
            </a:pPr>
            <a:r>
              <a:rPr kumimoji="0" lang="en-US" sz="2400" b="0" i="0" u="none" strike="noStrike" kern="0" cap="none" spc="0" normalizeH="0" baseline="0" noProof="0">
                <a:ln>
                  <a:noFill/>
                </a:ln>
                <a:solidFill>
                  <a:prstClr val="white"/>
                </a:solidFill>
                <a:effectLst/>
                <a:uLnTx/>
                <a:uFillTx/>
                <a:latin typeface="Calibri"/>
                <a:ea typeface="Calibri"/>
                <a:cs typeface="Calibri"/>
              </a:rPr>
              <a:t>Parameter sweep for a model:</a:t>
            </a:r>
          </a:p>
          <a:p>
            <a:pPr marL="285750" marR="0" lvl="0" indent="-285750" algn="l" defTabSz="914400" rtl="0" eaLnBrk="1" fontAlgn="auto" latinLnBrk="0" hangingPunct="1">
              <a:lnSpc>
                <a:spcPct val="100000"/>
              </a:lnSpc>
              <a:spcBef>
                <a:spcPts val="0"/>
              </a:spcBef>
              <a:spcAft>
                <a:spcPts val="600"/>
              </a:spcAft>
              <a:buClrTx/>
              <a:buSzPct val="110000"/>
              <a:buFont typeface="Arial" panose="020B0604020202020204" pitchFamily="34" charset="0"/>
              <a:buChar char="•"/>
              <a:tabLst/>
              <a:defRPr/>
            </a:pPr>
            <a:r>
              <a:rPr kumimoji="0" lang="en-US" sz="2000" b="0" i="0" u="none" strike="noStrike" kern="0" cap="none" spc="0" normalizeH="0" baseline="0" noProof="0">
                <a:ln>
                  <a:noFill/>
                </a:ln>
                <a:solidFill>
                  <a:prstClr val="white"/>
                </a:solidFill>
                <a:effectLst/>
                <a:uLnTx/>
                <a:uFillTx/>
                <a:latin typeface="Calibri"/>
                <a:ea typeface="Calibri"/>
                <a:cs typeface="Calibri"/>
              </a:rPr>
              <a:t>Raises the iteration limit for a single model to ~10,000</a:t>
            </a:r>
          </a:p>
          <a:p>
            <a:pPr marL="285750" marR="0" lvl="0" indent="-285750" algn="l" defTabSz="914400" rtl="0" eaLnBrk="1" fontAlgn="auto" latinLnBrk="0" hangingPunct="1">
              <a:lnSpc>
                <a:spcPct val="100000"/>
              </a:lnSpc>
              <a:spcBef>
                <a:spcPts val="0"/>
              </a:spcBef>
              <a:spcAft>
                <a:spcPts val="600"/>
              </a:spcAft>
              <a:buClrTx/>
              <a:buSzPct val="110000"/>
              <a:buFont typeface="Arial" panose="020B0604020202020204" pitchFamily="34" charset="0"/>
              <a:buChar char="•"/>
              <a:tabLst/>
              <a:defRPr/>
            </a:pPr>
            <a:r>
              <a:rPr kumimoji="0" lang="en-US" sz="2000" b="0" i="0" u="none" strike="noStrike" kern="0" cap="none" spc="0" normalizeH="0" baseline="0" noProof="0">
                <a:ln>
                  <a:noFill/>
                </a:ln>
                <a:solidFill>
                  <a:prstClr val="white"/>
                </a:solidFill>
                <a:effectLst/>
                <a:uLnTx/>
                <a:uFillTx/>
                <a:latin typeface="Calibri"/>
                <a:ea typeface="Calibri"/>
                <a:cs typeface="Calibri"/>
              </a:rPr>
              <a:t>Parameter sweeps are only parallel</a:t>
            </a:r>
          </a:p>
          <a:p>
            <a:pPr marL="285750" marR="0" lvl="0" indent="-285750" algn="l" defTabSz="914400" rtl="0" eaLnBrk="1" fontAlgn="auto" latinLnBrk="0" hangingPunct="1">
              <a:lnSpc>
                <a:spcPct val="100000"/>
              </a:lnSpc>
              <a:spcBef>
                <a:spcPts val="0"/>
              </a:spcBef>
              <a:spcAft>
                <a:spcPts val="600"/>
              </a:spcAft>
              <a:buClrTx/>
              <a:buSzPct val="110000"/>
              <a:buFont typeface="Arial" panose="020B0604020202020204" pitchFamily="34" charset="0"/>
              <a:buChar char="•"/>
              <a:tabLst/>
              <a:defRPr/>
            </a:pPr>
            <a:r>
              <a:rPr kumimoji="0" lang="en-US" sz="2000" b="0" i="0" u="none" strike="noStrike" kern="0" cap="none" spc="0" normalizeH="0" baseline="0" noProof="0">
                <a:ln>
                  <a:noFill/>
                </a:ln>
                <a:solidFill>
                  <a:prstClr val="white"/>
                </a:solidFill>
                <a:effectLst/>
                <a:uLnTx/>
                <a:uFillTx/>
                <a:latin typeface="Calibri"/>
                <a:ea typeface="Calibri"/>
                <a:cs typeface="Calibri"/>
              </a:rPr>
              <a:t>Models have to be modified to work with sweep steps</a:t>
            </a:r>
          </a:p>
          <a:p>
            <a:pPr marL="742950" marR="0" lvl="1" indent="-285750" algn="l" defTabSz="914400" rtl="0" eaLnBrk="1" fontAlgn="auto" latinLnBrk="0" hangingPunct="1">
              <a:lnSpc>
                <a:spcPct val="100000"/>
              </a:lnSpc>
              <a:spcBef>
                <a:spcPts val="0"/>
              </a:spcBef>
              <a:spcAft>
                <a:spcPts val="600"/>
              </a:spcAft>
              <a:buClrTx/>
              <a:buSzTx/>
              <a:buFont typeface="Courier New" panose="02070309020205020404" pitchFamily="49" charset="0"/>
              <a:buChar char="o"/>
              <a:tabLst/>
              <a:defRPr/>
            </a:pPr>
            <a:r>
              <a:rPr kumimoji="0" lang="en-US" sz="1800" b="0" i="0" u="none" strike="noStrike" kern="0" cap="none" spc="0" normalizeH="0" baseline="0" noProof="0">
                <a:ln>
                  <a:noFill/>
                </a:ln>
                <a:solidFill>
                  <a:prstClr val="white"/>
                </a:solidFill>
                <a:effectLst/>
                <a:uLnTx/>
                <a:uFillTx/>
                <a:latin typeface="Calibri"/>
                <a:ea typeface="Calibri"/>
                <a:cs typeface="Calibri"/>
              </a:rPr>
              <a:t>To output data in such a way that iteration’s files don’t clash </a:t>
            </a:r>
          </a:p>
          <a:p>
            <a:pPr marL="285750" marR="0" lvl="0" indent="-285750" algn="l" defTabSz="914400" rtl="0" eaLnBrk="1" fontAlgn="auto" latinLnBrk="0" hangingPunct="1">
              <a:lnSpc>
                <a:spcPct val="100000"/>
              </a:lnSpc>
              <a:spcBef>
                <a:spcPts val="0"/>
              </a:spcBef>
              <a:spcAft>
                <a:spcPts val="600"/>
              </a:spcAft>
              <a:buClrTx/>
              <a:buSzPct val="110000"/>
              <a:buFont typeface="Arial" panose="020B0604020202020204" pitchFamily="34" charset="0"/>
              <a:buChar char="•"/>
              <a:tabLst/>
              <a:defRPr/>
            </a:pPr>
            <a:r>
              <a:rPr kumimoji="0" lang="en-US" sz="2000" b="0" i="0" u="none" strike="noStrike" kern="0" cap="none" spc="0" normalizeH="0" baseline="0" noProof="0">
                <a:ln>
                  <a:noFill/>
                </a:ln>
                <a:solidFill>
                  <a:prstClr val="white"/>
                </a:solidFill>
                <a:effectLst/>
                <a:uLnTx/>
                <a:uFillTx/>
                <a:latin typeface="Calibri"/>
                <a:ea typeface="Calibri"/>
                <a:cs typeface="Calibri"/>
              </a:rPr>
              <a:t>Cannot sweep over datasets</a:t>
            </a:r>
          </a:p>
          <a:p>
            <a:pPr marL="285750" marR="0" lvl="0" indent="-285750" algn="l" defTabSz="914400" rtl="0" eaLnBrk="1" fontAlgn="auto" latinLnBrk="0" hangingPunct="1">
              <a:lnSpc>
                <a:spcPct val="100000"/>
              </a:lnSpc>
              <a:spcBef>
                <a:spcPts val="0"/>
              </a:spcBef>
              <a:spcAft>
                <a:spcPts val="600"/>
              </a:spcAft>
              <a:buClrTx/>
              <a:buSzPct val="110000"/>
              <a:buFont typeface="Arial" panose="020B0604020202020204" pitchFamily="34" charset="0"/>
              <a:buChar char="•"/>
              <a:tabLst/>
              <a:defRPr/>
            </a:pPr>
            <a:r>
              <a:rPr kumimoji="0" lang="en-US" sz="2000" b="0" i="0" u="none" strike="noStrike" kern="0" cap="none" spc="0" normalizeH="0" baseline="0" noProof="0">
                <a:ln>
                  <a:noFill/>
                </a:ln>
                <a:solidFill>
                  <a:prstClr val="white"/>
                </a:solidFill>
                <a:effectLst/>
                <a:uLnTx/>
                <a:uFillTx/>
                <a:latin typeface="Calibri"/>
                <a:ea typeface="Calibri"/>
                <a:cs typeface="Calibri"/>
              </a:rPr>
              <a:t>Specified as a parameter set for a model</a:t>
            </a:r>
          </a:p>
          <a:p>
            <a:pPr marL="0" marR="0" lvl="0" indent="0" algn="l" defTabSz="914400" rtl="0" eaLnBrk="1" fontAlgn="auto" latinLnBrk="0" hangingPunct="1">
              <a:lnSpc>
                <a:spcPct val="100000"/>
              </a:lnSpc>
              <a:spcBef>
                <a:spcPts val="0"/>
              </a:spcBef>
              <a:spcAft>
                <a:spcPts val="600"/>
              </a:spcAft>
              <a:buClrTx/>
              <a:buSzPct val="110000"/>
              <a:buFont typeface="Arial" panose="020B0604020202020204" pitchFamily="34" charset="0"/>
              <a:buNone/>
              <a:tabLst/>
              <a:defRPr/>
            </a:pPr>
            <a:r>
              <a:rPr kumimoji="0" lang="en-US" sz="2000" b="0" i="0" u="none" strike="noStrike" kern="0" cap="none" spc="0" normalizeH="0" baseline="0" noProof="0">
                <a:ln>
                  <a:noFill/>
                </a:ln>
                <a:solidFill>
                  <a:prstClr val="white"/>
                </a:solidFill>
                <a:effectLst/>
                <a:uLnTx/>
                <a:uFillTx/>
                <a:latin typeface="Calibri"/>
                <a:ea typeface="Calibri"/>
                <a:cs typeface="Calibri"/>
              </a:rPr>
              <a:t>Expected finished by end of September</a:t>
            </a:r>
          </a:p>
          <a:p>
            <a:pPr marL="285750" marR="0" lvl="0" indent="-285750" algn="l" defTabSz="914400" rtl="0" eaLnBrk="1" fontAlgn="auto" latinLnBrk="0" hangingPunct="1">
              <a:lnSpc>
                <a:spcPct val="100000"/>
              </a:lnSpc>
              <a:spcBef>
                <a:spcPts val="0"/>
              </a:spcBef>
              <a:spcAft>
                <a:spcPts val="0"/>
              </a:spcAft>
              <a:buClrTx/>
              <a:buSzPct val="110000"/>
              <a:buFont typeface="Arial" panose="020B0604020202020204" pitchFamily="34" charset="0"/>
              <a:buChar char="•"/>
              <a:tabLst/>
              <a:defRPr/>
            </a:pPr>
            <a:endParaRPr kumimoji="0" lang="en-US" sz="2000" b="0" i="0" u="none" strike="noStrike" kern="0" cap="none" spc="0" normalizeH="0" baseline="0" noProof="0">
              <a:ln>
                <a:noFill/>
              </a:ln>
              <a:solidFill>
                <a:srgbClr val="000000"/>
              </a:solidFill>
              <a:effectLst/>
              <a:uLnTx/>
              <a:uFillTx/>
              <a:latin typeface="Calibri"/>
              <a:ea typeface="Calibri"/>
              <a:cs typeface="Calibri"/>
            </a:endParaRPr>
          </a:p>
        </p:txBody>
      </p:sp>
      <p:pic>
        <p:nvPicPr>
          <p:cNvPr id="5" name="Picture 4" descr="Screenshot of the workflow canvas with Sweep step shown">
            <a:extLst>
              <a:ext uri="{FF2B5EF4-FFF2-40B4-BE49-F238E27FC236}">
                <a16:creationId xmlns:a16="http://schemas.microsoft.com/office/drawing/2014/main" id="{4C1F65CA-E29C-1EAD-6C0F-ECBF32BF2CCE}"/>
              </a:ext>
            </a:extLst>
          </p:cNvPr>
          <p:cNvPicPr>
            <a:picLocks noChangeAspect="1"/>
          </p:cNvPicPr>
          <p:nvPr/>
        </p:nvPicPr>
        <p:blipFill rotWithShape="1">
          <a:blip r:embed="rId2">
            <a:extLst>
              <a:ext uri="{28A0092B-C50C-407E-A947-70E740481C1C}">
                <a14:useLocalDpi xmlns:a14="http://schemas.microsoft.com/office/drawing/2010/main" val="0"/>
              </a:ext>
            </a:extLst>
          </a:blip>
          <a:srcRect l="12075" t="11667" r="50452" b="68194"/>
          <a:stretch/>
        </p:blipFill>
        <p:spPr>
          <a:xfrm>
            <a:off x="7176147" y="2069629"/>
            <a:ext cx="4806940" cy="3001769"/>
          </a:xfrm>
          <a:prstGeom prst="rect">
            <a:avLst/>
          </a:prstGeom>
        </p:spPr>
      </p:pic>
      <p:sp>
        <p:nvSpPr>
          <p:cNvPr id="6" name="TextBox 5">
            <a:extLst>
              <a:ext uri="{FF2B5EF4-FFF2-40B4-BE49-F238E27FC236}">
                <a16:creationId xmlns:a16="http://schemas.microsoft.com/office/drawing/2014/main" id="{B1EF2A00-E598-FC75-9F08-A57BF1BE4B0C}"/>
              </a:ext>
            </a:extLst>
          </p:cNvPr>
          <p:cNvSpPr txBox="1"/>
          <p:nvPr/>
        </p:nvSpPr>
        <p:spPr>
          <a:xfrm>
            <a:off x="480784" y="315685"/>
            <a:ext cx="687795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alibri Light (Headings)"/>
                <a:ea typeface="+mn-ea"/>
                <a:cs typeface="+mn-cs"/>
              </a:rPr>
              <a:t>Parameter Sweep</a:t>
            </a:r>
          </a:p>
        </p:txBody>
      </p:sp>
    </p:spTree>
    <p:extLst>
      <p:ext uri="{BB962C8B-B14F-4D97-AF65-F5344CB8AC3E}">
        <p14:creationId xmlns:p14="http://schemas.microsoft.com/office/powerpoint/2010/main" val="39879960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81CA4-CEDE-E807-3640-2E215A4459C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306F8E3-C994-87AF-FAEB-B68582F4A174}"/>
              </a:ext>
            </a:extLst>
          </p:cNvPr>
          <p:cNvSpPr txBox="1"/>
          <p:nvPr/>
        </p:nvSpPr>
        <p:spPr>
          <a:xfrm>
            <a:off x="480784" y="315685"/>
            <a:ext cx="687795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alibri Light (Headings)"/>
                <a:ea typeface="+mn-ea"/>
                <a:cs typeface="+mn-cs"/>
              </a:rPr>
              <a:t>Parameter Sweep</a:t>
            </a:r>
          </a:p>
        </p:txBody>
      </p:sp>
      <p:pic>
        <p:nvPicPr>
          <p:cNvPr id="3" name="Picture 2" descr="A screenshot of a computer&#10;&#10;Description automatically generated">
            <a:extLst>
              <a:ext uri="{FF2B5EF4-FFF2-40B4-BE49-F238E27FC236}">
                <a16:creationId xmlns:a16="http://schemas.microsoft.com/office/drawing/2014/main" id="{A10A33A3-6428-ECF5-DE1F-FD622E33FDE8}"/>
              </a:ext>
            </a:extLst>
          </p:cNvPr>
          <p:cNvPicPr>
            <a:picLocks noChangeAspect="1"/>
          </p:cNvPicPr>
          <p:nvPr/>
        </p:nvPicPr>
        <p:blipFill rotWithShape="1">
          <a:blip r:embed="rId2">
            <a:extLst>
              <a:ext uri="{28A0092B-C50C-407E-A947-70E740481C1C}">
                <a14:useLocalDpi xmlns:a14="http://schemas.microsoft.com/office/drawing/2010/main" val="0"/>
              </a:ext>
            </a:extLst>
          </a:blip>
          <a:srcRect l="12397" t="31806" b="35444"/>
          <a:stretch/>
        </p:blipFill>
        <p:spPr>
          <a:xfrm>
            <a:off x="1195387" y="1038218"/>
            <a:ext cx="9801225" cy="4257675"/>
          </a:xfrm>
          <a:prstGeom prst="rect">
            <a:avLst/>
          </a:prstGeom>
        </p:spPr>
      </p:pic>
    </p:spTree>
    <p:extLst>
      <p:ext uri="{BB962C8B-B14F-4D97-AF65-F5344CB8AC3E}">
        <p14:creationId xmlns:p14="http://schemas.microsoft.com/office/powerpoint/2010/main" val="29367142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81CA4-CEDE-E807-3640-2E215A4459C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3EE6330-188A-FC3D-DFF5-4C465CF77660}"/>
              </a:ext>
            </a:extLst>
          </p:cNvPr>
          <p:cNvSpPr txBox="1"/>
          <p:nvPr/>
        </p:nvSpPr>
        <p:spPr>
          <a:xfrm>
            <a:off x="480784" y="315685"/>
            <a:ext cx="687795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alibri Light (Headings)"/>
                <a:ea typeface="+mn-ea"/>
                <a:cs typeface="+mn-cs"/>
              </a:rPr>
              <a:t>Basic User Accounts</a:t>
            </a:r>
          </a:p>
        </p:txBody>
      </p:sp>
      <p:sp>
        <p:nvSpPr>
          <p:cNvPr id="3" name="Content Placeholder 9">
            <a:extLst>
              <a:ext uri="{FF2B5EF4-FFF2-40B4-BE49-F238E27FC236}">
                <a16:creationId xmlns:a16="http://schemas.microsoft.com/office/drawing/2014/main" id="{96B60CD4-1659-4EE3-B7C1-AFE62C7E6B23}"/>
              </a:ext>
            </a:extLst>
          </p:cNvPr>
          <p:cNvSpPr txBox="1">
            <a:spLocks/>
          </p:cNvSpPr>
          <p:nvPr/>
        </p:nvSpPr>
        <p:spPr>
          <a:xfrm>
            <a:off x="480784" y="1103532"/>
            <a:ext cx="4397713" cy="433154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500" b="0" i="0" u="none" strike="noStrike" kern="1200" cap="none" spc="0" normalizeH="0" baseline="0" noProof="0">
                <a:ln>
                  <a:noFill/>
                </a:ln>
                <a:solidFill>
                  <a:prstClr val="white"/>
                </a:solidFill>
                <a:effectLst/>
                <a:uLnTx/>
                <a:uFillTx/>
                <a:latin typeface="Calibri" panose="020F0502020204030204"/>
                <a:ea typeface="+mn-ea"/>
                <a:cs typeface="Calibri"/>
              </a:rPr>
              <a:t>Allow non-verified users read-only access of the platform.</a:t>
            </a:r>
            <a:endParaRPr kumimoji="0" lang="en-GB" sz="2500" b="0" i="0" u="none" strike="noStrike" kern="1200" cap="none" spc="0" normalizeH="0" baseline="0" noProof="0">
              <a:ln>
                <a:noFill/>
              </a:ln>
              <a:solidFill>
                <a:prstClr val="white"/>
              </a:solidFill>
              <a:effectLst/>
              <a:uLnTx/>
              <a:uFillTx/>
              <a:latin typeface="Calibri" panose="020F0502020204030204"/>
              <a:ea typeface="Calibri"/>
              <a:cs typeface="Calibri"/>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500" b="0" i="0" u="none" strike="noStrike" kern="1200" cap="none" spc="0" normalizeH="0" baseline="0" noProof="0">
                <a:ln>
                  <a:noFill/>
                </a:ln>
                <a:solidFill>
                  <a:prstClr val="white"/>
                </a:solidFill>
                <a:effectLst/>
                <a:uLnTx/>
                <a:uFillTx/>
                <a:latin typeface="Calibri" panose="020F0502020204030204"/>
                <a:ea typeface="+mn-ea"/>
                <a:cs typeface="Calibri"/>
              </a:rPr>
              <a:t>Share results with invited people – invite by email</a:t>
            </a:r>
            <a:endParaRPr kumimoji="0" lang="en-GB" sz="2500" b="0" i="0" u="none" strike="noStrike" kern="1200" cap="none" spc="0" normalizeH="0" baseline="0" noProof="0">
              <a:ln>
                <a:noFill/>
              </a:ln>
              <a:solidFill>
                <a:prstClr val="white"/>
              </a:solidFill>
              <a:effectLst/>
              <a:uLnTx/>
              <a:uFillTx/>
              <a:latin typeface="Calibri" panose="020F0502020204030204"/>
              <a:ea typeface="Calibri"/>
              <a:cs typeface="Calibri"/>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500" b="0" i="0" u="none" strike="noStrike" kern="1200" cap="none" spc="0" normalizeH="0" baseline="0" noProof="0">
                <a:ln>
                  <a:noFill/>
                </a:ln>
                <a:solidFill>
                  <a:prstClr val="white"/>
                </a:solidFill>
                <a:effectLst/>
                <a:uLnTx/>
                <a:uFillTx/>
                <a:latin typeface="Calibri" panose="020F0502020204030204"/>
                <a:ea typeface="+mn-ea"/>
                <a:cs typeface="Calibri"/>
              </a:rPr>
              <a:t>"Basic accounts" cannot run workflows</a:t>
            </a:r>
            <a:endParaRPr kumimoji="0" lang="en-GB" sz="2500" b="0" i="0" u="none" strike="noStrike" kern="1200" cap="none" spc="0" normalizeH="0" baseline="0" noProof="0">
              <a:ln>
                <a:noFill/>
              </a:ln>
              <a:solidFill>
                <a:prstClr val="white"/>
              </a:solidFill>
              <a:effectLst/>
              <a:uLnTx/>
              <a:uFillTx/>
              <a:latin typeface="Calibri" panose="020F0502020204030204"/>
              <a:ea typeface="Calibri"/>
              <a:cs typeface="Calibri"/>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500" b="0" i="0" u="none" strike="noStrike" kern="1200" cap="none" spc="0" normalizeH="0" baseline="0" noProof="0">
                <a:ln>
                  <a:noFill/>
                </a:ln>
                <a:solidFill>
                  <a:prstClr val="white"/>
                </a:solidFill>
                <a:effectLst/>
                <a:uLnTx/>
                <a:uFillTx/>
                <a:latin typeface="Calibri" panose="020F0502020204030204"/>
                <a:ea typeface="Calibri"/>
                <a:cs typeface="Calibri"/>
              </a:rPr>
              <a:t>"Basic accounts" cannot use Jupyter notebook visualisation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500" b="0" i="0" u="none" strike="noStrike" kern="1200" cap="none" spc="0" normalizeH="0" baseline="0" noProof="0">
                <a:ln>
                  <a:noFill/>
                </a:ln>
                <a:solidFill>
                  <a:prstClr val="white"/>
                </a:solidFill>
                <a:effectLst/>
                <a:uLnTx/>
                <a:uFillTx/>
                <a:latin typeface="Calibri" panose="020F0502020204030204"/>
                <a:ea typeface="Calibri"/>
                <a:cs typeface="Calibri"/>
              </a:rPr>
              <a:t>To enable this we need to increase security of DAFNI</a:t>
            </a:r>
          </a:p>
        </p:txBody>
      </p:sp>
      <p:pic>
        <p:nvPicPr>
          <p:cNvPr id="4" name="Picture 3" descr="A screenshot of a computer&#10;&#10;Description automatically generated">
            <a:extLst>
              <a:ext uri="{FF2B5EF4-FFF2-40B4-BE49-F238E27FC236}">
                <a16:creationId xmlns:a16="http://schemas.microsoft.com/office/drawing/2014/main" id="{82533918-78AF-3071-6D27-D2CF223FAF52}"/>
              </a:ext>
            </a:extLst>
          </p:cNvPr>
          <p:cNvPicPr>
            <a:picLocks noChangeAspect="1"/>
          </p:cNvPicPr>
          <p:nvPr/>
        </p:nvPicPr>
        <p:blipFill>
          <a:blip r:embed="rId2"/>
          <a:stretch>
            <a:fillRect/>
          </a:stretch>
        </p:blipFill>
        <p:spPr>
          <a:xfrm>
            <a:off x="6096000" y="638850"/>
            <a:ext cx="5802085" cy="4815552"/>
          </a:xfrm>
          <a:prstGeom prst="rect">
            <a:avLst/>
          </a:prstGeom>
        </p:spPr>
      </p:pic>
    </p:spTree>
    <p:extLst>
      <p:ext uri="{BB962C8B-B14F-4D97-AF65-F5344CB8AC3E}">
        <p14:creationId xmlns:p14="http://schemas.microsoft.com/office/powerpoint/2010/main" val="15363015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81CA4-CEDE-E807-3640-2E215A4459C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58DC440-78C0-8369-1140-4E6790C2D16A}"/>
              </a:ext>
            </a:extLst>
          </p:cNvPr>
          <p:cNvSpPr txBox="1"/>
          <p:nvPr/>
        </p:nvSpPr>
        <p:spPr>
          <a:xfrm>
            <a:off x="480784" y="315685"/>
            <a:ext cx="687795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alibri Light (Headings)"/>
                <a:ea typeface="+mn-ea"/>
                <a:cs typeface="+mn-cs"/>
              </a:rPr>
              <a:t>Basic User Accounts - Dependencies</a:t>
            </a:r>
          </a:p>
        </p:txBody>
      </p:sp>
      <p:sp>
        <p:nvSpPr>
          <p:cNvPr id="3" name="Text Placeholder 5">
            <a:extLst>
              <a:ext uri="{FF2B5EF4-FFF2-40B4-BE49-F238E27FC236}">
                <a16:creationId xmlns:a16="http://schemas.microsoft.com/office/drawing/2014/main" id="{5B518F2C-F907-B333-23BE-3B0CCEF2C8EA}"/>
              </a:ext>
            </a:extLst>
          </p:cNvPr>
          <p:cNvSpPr txBox="1">
            <a:spLocks/>
          </p:cNvSpPr>
          <p:nvPr/>
        </p:nvSpPr>
        <p:spPr>
          <a:xfrm>
            <a:off x="480784" y="1027332"/>
            <a:ext cx="9512939" cy="4301975"/>
          </a:xfrm>
          <a:prstGeom prst="rect">
            <a:avLst/>
          </a:prstGeom>
        </p:spPr>
        <p:txBody>
          <a:bodyPr lIns="91440" tIns="45720" rIns="91440" bIns="45720" anchor="t"/>
          <a:lstStyle>
            <a:lvl1pPr marL="285750" indent="-285750" eaLnBrk="1" hangingPunct="1">
              <a:buSzPct val="110000"/>
              <a:buFont typeface="Arial" panose="020B0604020202020204" pitchFamily="34" charset="0"/>
              <a:buChar char="•"/>
              <a:defRPr sz="2000">
                <a:latin typeface="+mn-lt"/>
                <a:ea typeface="+mn-ea"/>
                <a:cs typeface="+mn-cs"/>
              </a:defRPr>
            </a:lvl1pPr>
            <a:lvl2pPr marL="742950" indent="-285750" eaLnBrk="1" hangingPunct="1">
              <a:buFont typeface="Courier New" panose="02070309020205020404" pitchFamily="49" charset="0"/>
              <a:buChar char="o"/>
              <a:defRPr>
                <a:solidFill>
                  <a:schemeClr val="tx2"/>
                </a:solidFill>
                <a:latin typeface="+mn-lt"/>
                <a:ea typeface="+mn-ea"/>
                <a:cs typeface="+mn-cs"/>
              </a:defRPr>
            </a:lvl2pPr>
            <a:lvl3pPr marL="1200150" indent="-285750" eaLnBrk="1" hangingPunct="1">
              <a:buFont typeface="Arial" panose="020B0604020202020204" pitchFamily="34" charset="0"/>
              <a:buChar char="•"/>
              <a:defRPr>
                <a:solidFill>
                  <a:schemeClr val="tx2"/>
                </a:solidFill>
                <a:latin typeface="+mn-lt"/>
                <a:ea typeface="+mn-ea"/>
                <a:cs typeface="+mn-cs"/>
              </a:defRPr>
            </a:lvl3pPr>
            <a:lvl4pPr marL="1657350" indent="-285750" eaLnBrk="1" hangingPunct="1">
              <a:buFont typeface="Arial" panose="020B0604020202020204" pitchFamily="34" charset="0"/>
              <a:buChar char="•"/>
              <a:defRPr>
                <a:solidFill>
                  <a:schemeClr val="tx2"/>
                </a:solidFill>
                <a:latin typeface="+mn-lt"/>
                <a:ea typeface="+mn-ea"/>
                <a:cs typeface="+mn-cs"/>
              </a:defRPr>
            </a:lvl4pPr>
            <a:lvl5pPr marL="2114550" indent="-285750" eaLnBrk="1" hangingPunct="1">
              <a:buFont typeface="Arial" panose="020B0604020202020204" pitchFamily="34" charset="0"/>
              <a:buChar char="•"/>
              <a:defRPr>
                <a:solidFill>
                  <a:schemeClr val="tx2"/>
                </a:solidFill>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0" marR="0" lvl="0" indent="0" algn="l" defTabSz="914400" rtl="0" eaLnBrk="1" fontAlgn="auto" latinLnBrk="0" hangingPunct="1">
              <a:lnSpc>
                <a:spcPct val="100000"/>
              </a:lnSpc>
              <a:spcBef>
                <a:spcPts val="0"/>
              </a:spcBef>
              <a:spcAft>
                <a:spcPts val="1200"/>
              </a:spcAft>
              <a:buClrTx/>
              <a:buSzPct val="110000"/>
              <a:buFont typeface="Arial" panose="020B0604020202020204" pitchFamily="34" charset="0"/>
              <a:buNone/>
              <a:tabLst/>
              <a:defRPr/>
            </a:pPr>
            <a:r>
              <a:rPr kumimoji="0" lang="en-GB" sz="2400" b="0" i="0" u="none" strike="noStrike" kern="0" cap="none" spc="0" normalizeH="0" baseline="0" noProof="0">
                <a:ln>
                  <a:noFill/>
                </a:ln>
                <a:solidFill>
                  <a:prstClr val="white"/>
                </a:solidFill>
                <a:effectLst/>
                <a:uLnTx/>
                <a:uFillTx/>
                <a:latin typeface="Calibri"/>
                <a:ea typeface="+mn-ea"/>
                <a:cs typeface="+mn-cs"/>
              </a:rPr>
              <a:t>Front-End Re-write</a:t>
            </a:r>
          </a:p>
          <a:p>
            <a:pPr marL="285750" marR="0" lvl="0" indent="-285750" algn="l" defTabSz="914400" rtl="0" eaLnBrk="1" fontAlgn="auto" latinLnBrk="0" hangingPunct="1">
              <a:lnSpc>
                <a:spcPct val="100000"/>
              </a:lnSpc>
              <a:spcBef>
                <a:spcPts val="0"/>
              </a:spcBef>
              <a:spcAft>
                <a:spcPts val="600"/>
              </a:spcAft>
              <a:buClrTx/>
              <a:buSzPct val="110000"/>
              <a:buFont typeface="Arial" panose="020B0604020202020204" pitchFamily="34" charset="0"/>
              <a:buChar char="•"/>
              <a:tabLst/>
              <a:defRPr/>
            </a:pPr>
            <a:r>
              <a:rPr kumimoji="0" lang="en-GB" sz="2000" b="0" i="0" u="none" strike="noStrike" kern="0" cap="none" spc="0" normalizeH="0" baseline="0" noProof="0">
                <a:ln>
                  <a:noFill/>
                </a:ln>
                <a:solidFill>
                  <a:prstClr val="white"/>
                </a:solidFill>
                <a:effectLst/>
                <a:uLnTx/>
                <a:uFillTx/>
                <a:latin typeface="Calibri"/>
                <a:ea typeface="+mn-ea"/>
                <a:cs typeface="+mn-cs"/>
              </a:rPr>
              <a:t>The Framework we use to build the DAFNI web app is old and is approaching end of life</a:t>
            </a:r>
          </a:p>
          <a:p>
            <a:pPr marL="285750" marR="0" lvl="0" indent="-285750" algn="l" defTabSz="914400" rtl="0" eaLnBrk="1" fontAlgn="auto" latinLnBrk="0" hangingPunct="1">
              <a:lnSpc>
                <a:spcPct val="100000"/>
              </a:lnSpc>
              <a:spcBef>
                <a:spcPts val="0"/>
              </a:spcBef>
              <a:spcAft>
                <a:spcPts val="600"/>
              </a:spcAft>
              <a:buClrTx/>
              <a:buSzPct val="110000"/>
              <a:buFont typeface="Arial" panose="020B0604020202020204" pitchFamily="34" charset="0"/>
              <a:buChar char="•"/>
              <a:tabLst/>
              <a:defRPr/>
            </a:pPr>
            <a:r>
              <a:rPr kumimoji="0" lang="en-GB" sz="2000" b="0" i="0" u="none" strike="noStrike" kern="0" cap="none" spc="0" normalizeH="0" baseline="0" noProof="0">
                <a:ln>
                  <a:noFill/>
                </a:ln>
                <a:solidFill>
                  <a:prstClr val="white"/>
                </a:solidFill>
                <a:effectLst/>
                <a:uLnTx/>
                <a:uFillTx/>
                <a:latin typeface="Calibri"/>
                <a:ea typeface="+mn-ea"/>
                <a:cs typeface="+mn-cs"/>
              </a:rPr>
              <a:t>To ensure security of DAFNI for Basic User Accounts we need to upgrade it</a:t>
            </a:r>
          </a:p>
          <a:p>
            <a:pPr marL="285750" marR="0" lvl="0" indent="-285750" algn="l" defTabSz="914400" rtl="0" eaLnBrk="1" fontAlgn="auto" latinLnBrk="0" hangingPunct="1">
              <a:lnSpc>
                <a:spcPct val="100000"/>
              </a:lnSpc>
              <a:spcBef>
                <a:spcPts val="0"/>
              </a:spcBef>
              <a:spcAft>
                <a:spcPts val="600"/>
              </a:spcAft>
              <a:buClrTx/>
              <a:buSzPct val="110000"/>
              <a:buFont typeface="Arial" panose="020B0604020202020204" pitchFamily="34" charset="0"/>
              <a:buChar char="•"/>
              <a:tabLst/>
              <a:defRPr/>
            </a:pPr>
            <a:r>
              <a:rPr kumimoji="0" lang="en-GB" sz="2000" b="0" i="0" u="none" strike="noStrike" kern="0" cap="none" spc="0" normalizeH="0" baseline="0" noProof="0">
                <a:ln>
                  <a:noFill/>
                </a:ln>
                <a:solidFill>
                  <a:prstClr val="white"/>
                </a:solidFill>
                <a:effectLst/>
                <a:uLnTx/>
                <a:uFillTx/>
                <a:latin typeface="Calibri"/>
                <a:ea typeface="+mn-ea"/>
                <a:cs typeface="+mn-cs"/>
              </a:rPr>
              <a:t>At the same time, we will be doing a “refresh” of the app to improve the user experience</a:t>
            </a:r>
          </a:p>
          <a:p>
            <a:pPr marL="285750" marR="0" lvl="0" indent="-285750" algn="l" defTabSz="914400" rtl="0" eaLnBrk="1" fontAlgn="auto" latinLnBrk="0" hangingPunct="1">
              <a:lnSpc>
                <a:spcPct val="100000"/>
              </a:lnSpc>
              <a:spcBef>
                <a:spcPts val="0"/>
              </a:spcBef>
              <a:spcAft>
                <a:spcPts val="0"/>
              </a:spcAft>
              <a:buClrTx/>
              <a:buSzPct val="110000"/>
              <a:buFont typeface="Arial" panose="020B0604020202020204" pitchFamily="34" charset="0"/>
              <a:buChar char="•"/>
              <a:tabLst/>
              <a:defRPr/>
            </a:pPr>
            <a:endParaRPr kumimoji="0" lang="en-GB" sz="2000" b="0" i="0" u="none" strike="noStrike" kern="0" cap="none" spc="0" normalizeH="0" baseline="0" noProof="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1200"/>
              </a:spcAft>
              <a:buClrTx/>
              <a:buSzPct val="110000"/>
              <a:buFont typeface="Arial" panose="020B0604020202020204" pitchFamily="34" charset="0"/>
              <a:buNone/>
              <a:tabLst/>
              <a:defRPr/>
            </a:pPr>
            <a:r>
              <a:rPr kumimoji="0" lang="en-GB" sz="2400" b="0" i="0" u="none" strike="noStrike" kern="0" cap="none" spc="0" normalizeH="0" baseline="0" noProof="0">
                <a:ln>
                  <a:noFill/>
                </a:ln>
                <a:solidFill>
                  <a:prstClr val="white"/>
                </a:solidFill>
                <a:effectLst/>
                <a:uLnTx/>
                <a:uFillTx/>
                <a:latin typeface="Calibri"/>
                <a:ea typeface="+mn-ea"/>
                <a:cs typeface="+mn-cs"/>
              </a:rPr>
              <a:t>Security Audit</a:t>
            </a:r>
          </a:p>
          <a:p>
            <a:pPr marL="285750" marR="0" lvl="0" indent="-285750" algn="l" defTabSz="914400" rtl="0" eaLnBrk="1" fontAlgn="auto" latinLnBrk="0" hangingPunct="1">
              <a:lnSpc>
                <a:spcPct val="100000"/>
              </a:lnSpc>
              <a:spcBef>
                <a:spcPts val="0"/>
              </a:spcBef>
              <a:spcAft>
                <a:spcPts val="600"/>
              </a:spcAft>
              <a:buClrTx/>
              <a:buSzPct val="110000"/>
              <a:buFont typeface="Arial" panose="020B0604020202020204" pitchFamily="34" charset="0"/>
              <a:buChar char="•"/>
              <a:tabLst/>
              <a:defRPr/>
            </a:pPr>
            <a:r>
              <a:rPr kumimoji="0" lang="en-GB" sz="2000" b="0" i="0" u="none" strike="noStrike" kern="0" cap="none" spc="0" normalizeH="0" baseline="0" noProof="0">
                <a:ln>
                  <a:noFill/>
                </a:ln>
                <a:solidFill>
                  <a:prstClr val="white"/>
                </a:solidFill>
                <a:effectLst/>
                <a:uLnTx/>
                <a:uFillTx/>
                <a:latin typeface="Calibri"/>
                <a:ea typeface="+mn-ea"/>
                <a:cs typeface="+mn-cs"/>
              </a:rPr>
              <a:t>Over the past year we have audited DAFNI’s code to remove potential vulnerabilities</a:t>
            </a:r>
          </a:p>
          <a:p>
            <a:pPr marL="285750" marR="0" lvl="0" indent="-285750" algn="l" defTabSz="914400" rtl="0" eaLnBrk="1" fontAlgn="auto" latinLnBrk="0" hangingPunct="1">
              <a:lnSpc>
                <a:spcPct val="100000"/>
              </a:lnSpc>
              <a:spcBef>
                <a:spcPts val="0"/>
              </a:spcBef>
              <a:spcAft>
                <a:spcPts val="600"/>
              </a:spcAft>
              <a:buClrTx/>
              <a:buSzPct val="110000"/>
              <a:buFont typeface="Arial" panose="020B0604020202020204" pitchFamily="34" charset="0"/>
              <a:buChar char="•"/>
              <a:tabLst/>
              <a:defRPr/>
            </a:pPr>
            <a:r>
              <a:rPr kumimoji="0" lang="en-GB" sz="2000" b="0" i="0" u="none" strike="noStrike" kern="0" cap="none" spc="0" normalizeH="0" baseline="0" noProof="0">
                <a:ln>
                  <a:noFill/>
                </a:ln>
                <a:solidFill>
                  <a:prstClr val="white"/>
                </a:solidFill>
                <a:effectLst/>
                <a:uLnTx/>
                <a:uFillTx/>
                <a:latin typeface="Calibri"/>
                <a:ea typeface="+mn-ea"/>
                <a:cs typeface="+mn-cs"/>
              </a:rPr>
              <a:t>This also increases security to enable us to allow Basic User Accounts</a:t>
            </a:r>
          </a:p>
          <a:p>
            <a:pPr marL="285750" marR="0" lvl="0" indent="-285750" algn="l" defTabSz="914400" rtl="0" eaLnBrk="1" fontAlgn="auto" latinLnBrk="0" hangingPunct="1">
              <a:lnSpc>
                <a:spcPct val="100000"/>
              </a:lnSpc>
              <a:spcBef>
                <a:spcPts val="0"/>
              </a:spcBef>
              <a:spcAft>
                <a:spcPts val="0"/>
              </a:spcAft>
              <a:buClrTx/>
              <a:buSzPct val="110000"/>
              <a:buFont typeface="Arial" panose="020B0604020202020204" pitchFamily="34" charset="0"/>
              <a:buChar char="•"/>
              <a:tabLst/>
              <a:defRPr/>
            </a:pPr>
            <a:endParaRPr kumimoji="0" lang="en-GB" sz="2000" b="0" i="0" u="none" strike="noStrike" kern="0" cap="none" spc="0" normalizeH="0" baseline="0" noProof="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Pct val="110000"/>
              <a:buFont typeface="Arial" panose="020B0604020202020204" pitchFamily="34" charset="0"/>
              <a:buNone/>
              <a:tabLst/>
              <a:defRPr/>
            </a:pPr>
            <a:r>
              <a:rPr kumimoji="0" lang="en-GB" sz="2400" b="0" i="0" u="none" strike="noStrike" kern="0" cap="none" spc="0" normalizeH="0" baseline="0" noProof="0">
                <a:ln>
                  <a:noFill/>
                </a:ln>
                <a:solidFill>
                  <a:prstClr val="white"/>
                </a:solidFill>
                <a:effectLst/>
                <a:uLnTx/>
                <a:uFillTx/>
                <a:latin typeface="Calibri"/>
                <a:ea typeface="+mn-ea"/>
                <a:cs typeface="+mn-cs"/>
              </a:rPr>
              <a:t>New K8S Cluster – will be talked about later</a:t>
            </a:r>
          </a:p>
        </p:txBody>
      </p:sp>
    </p:spTree>
    <p:extLst>
      <p:ext uri="{BB962C8B-B14F-4D97-AF65-F5344CB8AC3E}">
        <p14:creationId xmlns:p14="http://schemas.microsoft.com/office/powerpoint/2010/main" val="19459882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81CA4-CEDE-E807-3640-2E215A4459C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4969188-0FC5-D038-0430-B184E215816E}"/>
              </a:ext>
            </a:extLst>
          </p:cNvPr>
          <p:cNvSpPr txBox="1"/>
          <p:nvPr/>
        </p:nvSpPr>
        <p:spPr>
          <a:xfrm>
            <a:off x="480784" y="315685"/>
            <a:ext cx="687795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alibri Light (Headings)"/>
                <a:ea typeface="+mn-ea"/>
                <a:cs typeface="+mn-cs"/>
              </a:rPr>
              <a:t>Collection Pages</a:t>
            </a:r>
          </a:p>
        </p:txBody>
      </p:sp>
      <p:sp>
        <p:nvSpPr>
          <p:cNvPr id="4" name="Text Placeholder 2">
            <a:extLst>
              <a:ext uri="{FF2B5EF4-FFF2-40B4-BE49-F238E27FC236}">
                <a16:creationId xmlns:a16="http://schemas.microsoft.com/office/drawing/2014/main" id="{E5285DDD-FAC2-8744-0E00-082DA93CAD5E}"/>
              </a:ext>
            </a:extLst>
          </p:cNvPr>
          <p:cNvSpPr txBox="1">
            <a:spLocks/>
          </p:cNvSpPr>
          <p:nvPr/>
        </p:nvSpPr>
        <p:spPr>
          <a:xfrm>
            <a:off x="480784" y="1027332"/>
            <a:ext cx="9936845" cy="4301975"/>
          </a:xfrm>
          <a:prstGeom prst="rect">
            <a:avLst/>
          </a:prstGeom>
        </p:spPr>
        <p:txBody>
          <a:bodyPr lIns="91440" tIns="45720" rIns="91440" bIns="45720" anchor="t"/>
          <a:lstStyle>
            <a:lvl1pPr marL="285750" indent="-285750" eaLnBrk="1" hangingPunct="1">
              <a:buSzPct val="110000"/>
              <a:buFont typeface="Arial" panose="020B0604020202020204" pitchFamily="34" charset="0"/>
              <a:buChar char="•"/>
              <a:defRPr sz="2000">
                <a:latin typeface="+mn-lt"/>
                <a:ea typeface="+mn-ea"/>
                <a:cs typeface="+mn-cs"/>
              </a:defRPr>
            </a:lvl1pPr>
            <a:lvl2pPr marL="742950" indent="-285750" eaLnBrk="1" hangingPunct="1">
              <a:buFont typeface="Courier New" panose="02070309020205020404" pitchFamily="49" charset="0"/>
              <a:buChar char="o"/>
              <a:defRPr>
                <a:solidFill>
                  <a:schemeClr val="tx2"/>
                </a:solidFill>
                <a:latin typeface="+mn-lt"/>
                <a:ea typeface="+mn-ea"/>
                <a:cs typeface="+mn-cs"/>
              </a:defRPr>
            </a:lvl2pPr>
            <a:lvl3pPr marL="1200150" indent="-285750" eaLnBrk="1" hangingPunct="1">
              <a:buFont typeface="Arial" panose="020B0604020202020204" pitchFamily="34" charset="0"/>
              <a:buChar char="•"/>
              <a:defRPr>
                <a:solidFill>
                  <a:schemeClr val="tx2"/>
                </a:solidFill>
                <a:latin typeface="+mn-lt"/>
                <a:ea typeface="+mn-ea"/>
                <a:cs typeface="+mn-cs"/>
              </a:defRPr>
            </a:lvl3pPr>
            <a:lvl4pPr marL="1657350" indent="-285750" eaLnBrk="1" hangingPunct="1">
              <a:buFont typeface="Arial" panose="020B0604020202020204" pitchFamily="34" charset="0"/>
              <a:buChar char="•"/>
              <a:defRPr>
                <a:solidFill>
                  <a:schemeClr val="tx2"/>
                </a:solidFill>
                <a:latin typeface="+mn-lt"/>
                <a:ea typeface="+mn-ea"/>
                <a:cs typeface="+mn-cs"/>
              </a:defRPr>
            </a:lvl4pPr>
            <a:lvl5pPr marL="2114550" indent="-285750" eaLnBrk="1" hangingPunct="1">
              <a:buFont typeface="Arial" panose="020B0604020202020204" pitchFamily="34" charset="0"/>
              <a:buChar char="•"/>
              <a:defRPr>
                <a:solidFill>
                  <a:schemeClr val="tx2"/>
                </a:solidFill>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285750" marR="0" lvl="0" indent="-285750" algn="l" defTabSz="914400" rtl="0" eaLnBrk="1" fontAlgn="auto" latinLnBrk="0" hangingPunct="1">
              <a:lnSpc>
                <a:spcPct val="100000"/>
              </a:lnSpc>
              <a:spcBef>
                <a:spcPts val="0"/>
              </a:spcBef>
              <a:spcAft>
                <a:spcPts val="0"/>
              </a:spcAft>
              <a:buClrTx/>
              <a:buSzPct val="110000"/>
              <a:buFont typeface="Arial" panose="020B0604020202020204" pitchFamily="34" charset="0"/>
              <a:buChar char="•"/>
              <a:tabLst/>
              <a:defRPr/>
            </a:pPr>
            <a:r>
              <a:rPr kumimoji="0" lang="en-US" sz="2000" b="0" i="0" u="none" strike="noStrike" kern="0" cap="none" spc="0" normalizeH="0" baseline="0" noProof="0">
                <a:ln>
                  <a:noFill/>
                </a:ln>
                <a:solidFill>
                  <a:prstClr val="white"/>
                </a:solidFill>
                <a:effectLst/>
                <a:uLnTx/>
                <a:uFillTx/>
                <a:latin typeface="Calibri"/>
                <a:ea typeface="+mn-ea"/>
                <a:cs typeface="+mn-cs"/>
              </a:rPr>
              <a:t>Major piece of feedback – How do I shout about the amazing work I have done on DAFNI? The answer:</a:t>
            </a:r>
          </a:p>
          <a:p>
            <a:pPr marL="285750" marR="0" lvl="0" indent="-285750" algn="l" defTabSz="914400" rtl="0" eaLnBrk="1" fontAlgn="auto" latinLnBrk="0" hangingPunct="1">
              <a:lnSpc>
                <a:spcPct val="100000"/>
              </a:lnSpc>
              <a:spcBef>
                <a:spcPts val="0"/>
              </a:spcBef>
              <a:spcAft>
                <a:spcPts val="0"/>
              </a:spcAft>
              <a:buClrTx/>
              <a:buSzPct val="110000"/>
              <a:buFont typeface="Arial" panose="020B0604020202020204" pitchFamily="34" charset="0"/>
              <a:buChar char="•"/>
              <a:tabLst/>
              <a:defRPr/>
            </a:pPr>
            <a:endParaRPr kumimoji="0" lang="en-US" sz="2000" b="0" i="0" u="none" strike="noStrike" kern="0" cap="none" spc="0" normalizeH="0" baseline="0" noProof="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1200"/>
              </a:spcAft>
              <a:buClrTx/>
              <a:buSzPct val="110000"/>
              <a:buFont typeface="Arial" panose="020B0604020202020204" pitchFamily="34" charset="0"/>
              <a:buNone/>
              <a:tabLst/>
              <a:defRPr/>
            </a:pPr>
            <a:r>
              <a:rPr kumimoji="0" lang="en-US" sz="2400" b="0" i="0" u="none" strike="noStrike" kern="0" cap="none" spc="0" normalizeH="0" baseline="0" noProof="0">
                <a:ln>
                  <a:noFill/>
                </a:ln>
                <a:solidFill>
                  <a:prstClr val="white"/>
                </a:solidFill>
                <a:effectLst/>
                <a:uLnTx/>
                <a:uFillTx/>
                <a:latin typeface="Calibri"/>
                <a:ea typeface="+mn-ea"/>
                <a:cs typeface="+mn-cs"/>
              </a:rPr>
              <a:t>Collection Pages!</a:t>
            </a:r>
          </a:p>
          <a:p>
            <a:pPr marL="285750" marR="0" lvl="0" indent="-285750" algn="l" defTabSz="914400" rtl="0" eaLnBrk="1" fontAlgn="auto" latinLnBrk="0" hangingPunct="1">
              <a:lnSpc>
                <a:spcPct val="100000"/>
              </a:lnSpc>
              <a:spcBef>
                <a:spcPts val="0"/>
              </a:spcBef>
              <a:spcAft>
                <a:spcPts val="0"/>
              </a:spcAft>
              <a:buClrTx/>
              <a:buSzPct val="110000"/>
              <a:buFont typeface="Arial" panose="020B0604020202020204" pitchFamily="34" charset="0"/>
              <a:buChar char="•"/>
              <a:tabLst/>
              <a:defRPr/>
            </a:pPr>
            <a:r>
              <a:rPr kumimoji="0" lang="en-US" sz="2000" b="0" i="0" u="none" strike="noStrike" kern="0" cap="none" spc="0" normalizeH="0" baseline="0" noProof="0">
                <a:ln>
                  <a:noFill/>
                </a:ln>
                <a:solidFill>
                  <a:prstClr val="white"/>
                </a:solidFill>
                <a:effectLst/>
                <a:uLnTx/>
                <a:uFillTx/>
                <a:latin typeface="Calibri"/>
                <a:ea typeface="+mn-ea"/>
                <a:cs typeface="+mn-cs"/>
              </a:rPr>
              <a:t>These will be visible to everyone on DAFNI, eventually may even be featured publicly on dafni.ac.uk</a:t>
            </a:r>
          </a:p>
          <a:p>
            <a:pPr marL="285750" marR="0" lvl="0" indent="-285750" algn="l" defTabSz="914400" rtl="0" eaLnBrk="1" fontAlgn="auto" latinLnBrk="0" hangingPunct="1">
              <a:lnSpc>
                <a:spcPct val="100000"/>
              </a:lnSpc>
              <a:spcBef>
                <a:spcPts val="0"/>
              </a:spcBef>
              <a:spcAft>
                <a:spcPts val="0"/>
              </a:spcAft>
              <a:buClrTx/>
              <a:buSzPct val="110000"/>
              <a:buFont typeface="Arial" panose="020B0604020202020204" pitchFamily="34" charset="0"/>
              <a:buChar char="•"/>
              <a:tabLst/>
              <a:defRPr/>
            </a:pPr>
            <a:endParaRPr kumimoji="0" lang="en-US" sz="2000" b="0" i="0" u="none" strike="noStrike" kern="0" cap="none" spc="0" normalizeH="0" baseline="0" noProof="0">
              <a:ln>
                <a:noFill/>
              </a:ln>
              <a:solidFill>
                <a:prstClr val="white"/>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Pct val="110000"/>
              <a:buFont typeface="Arial" panose="020B0604020202020204" pitchFamily="34" charset="0"/>
              <a:buChar char="•"/>
              <a:tabLst/>
              <a:defRPr/>
            </a:pPr>
            <a:r>
              <a:rPr kumimoji="0" lang="en-US" sz="2000" b="0" i="0" u="none" strike="noStrike" kern="0" cap="none" spc="0" normalizeH="0" baseline="0" noProof="0">
                <a:ln>
                  <a:noFill/>
                </a:ln>
                <a:solidFill>
                  <a:prstClr val="white"/>
                </a:solidFill>
                <a:effectLst/>
                <a:uLnTx/>
                <a:uFillTx/>
                <a:latin typeface="Calibri"/>
                <a:ea typeface="+mn-ea"/>
                <a:cs typeface="+mn-cs"/>
              </a:rPr>
              <a:t>A space for you to</a:t>
            </a: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800" b="0" i="0" u="none" strike="noStrike" kern="0" cap="none" spc="0" normalizeH="0" baseline="0" noProof="0">
                <a:ln>
                  <a:noFill/>
                </a:ln>
                <a:solidFill>
                  <a:prstClr val="white"/>
                </a:solidFill>
                <a:effectLst/>
                <a:uLnTx/>
                <a:uFillTx/>
                <a:latin typeface="Calibri"/>
                <a:ea typeface="+mn-ea"/>
                <a:cs typeface="+mn-cs"/>
              </a:rPr>
              <a:t>Explain your project/research</a:t>
            </a: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800" b="0" i="0" u="none" strike="noStrike" kern="0" cap="none" spc="0" normalizeH="0" baseline="0" noProof="0">
                <a:ln>
                  <a:noFill/>
                </a:ln>
                <a:solidFill>
                  <a:prstClr val="white"/>
                </a:solidFill>
                <a:effectLst/>
                <a:uLnTx/>
                <a:uFillTx/>
                <a:latin typeface="Calibri"/>
                <a:ea typeface="+mn-ea"/>
                <a:cs typeface="+mn-cs"/>
              </a:rPr>
              <a:t>Upload images like logos and diagrams</a:t>
            </a: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800" b="0" i="0" u="none" strike="noStrike" kern="0" cap="none" spc="0" normalizeH="0" baseline="0" noProof="0">
                <a:ln>
                  <a:noFill/>
                </a:ln>
                <a:solidFill>
                  <a:prstClr val="white"/>
                </a:solidFill>
                <a:effectLst/>
                <a:uLnTx/>
                <a:uFillTx/>
                <a:latin typeface="Calibri"/>
                <a:ea typeface="+mn-ea"/>
                <a:cs typeface="+mn-cs"/>
              </a:rPr>
              <a:t>Highlight key DAFNI assets in your research</a:t>
            </a: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800" b="0" i="0" u="none" strike="noStrike" kern="0" cap="none" spc="0" normalizeH="0" baseline="0" noProof="0">
                <a:ln>
                  <a:noFill/>
                </a:ln>
                <a:solidFill>
                  <a:prstClr val="white"/>
                </a:solidFill>
                <a:effectLst/>
                <a:uLnTx/>
                <a:uFillTx/>
                <a:latin typeface="Calibri"/>
                <a:ea typeface="+mn-ea"/>
                <a:cs typeface="+mn-cs"/>
              </a:rPr>
              <a:t>Acknowledge your funding bodies</a:t>
            </a: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800" b="0" i="0" u="none" strike="noStrike" kern="0" cap="none" spc="0" normalizeH="0" baseline="0" noProof="0">
                <a:ln>
                  <a:noFill/>
                </a:ln>
                <a:solidFill>
                  <a:prstClr val="white"/>
                </a:solidFill>
                <a:effectLst/>
                <a:uLnTx/>
                <a:uFillTx/>
                <a:latin typeface="Calibri"/>
                <a:ea typeface="+mn-ea"/>
                <a:cs typeface="+mn-cs"/>
              </a:rPr>
              <a:t>Link to related publications</a:t>
            </a:r>
          </a:p>
          <a:p>
            <a:pPr marL="285750" marR="0" lvl="0" indent="-285750" algn="l" defTabSz="914400" rtl="0" eaLnBrk="1" fontAlgn="auto" latinLnBrk="0" hangingPunct="1">
              <a:lnSpc>
                <a:spcPct val="100000"/>
              </a:lnSpc>
              <a:spcBef>
                <a:spcPts val="0"/>
              </a:spcBef>
              <a:spcAft>
                <a:spcPts val="0"/>
              </a:spcAft>
              <a:buClrTx/>
              <a:buSzPct val="110000"/>
              <a:buFont typeface="Arial" panose="020B0604020202020204" pitchFamily="34" charset="0"/>
              <a:buChar char="•"/>
              <a:tabLst/>
              <a:defRPr/>
            </a:pPr>
            <a:endParaRPr kumimoji="0" lang="en-US" sz="2000" b="0" i="0" u="none" strike="noStrike" kern="0" cap="none" spc="0" normalizeH="0" baseline="0" noProof="0">
              <a:ln>
                <a:noFill/>
              </a:ln>
              <a:solidFill>
                <a:sysClr val="windowText" lastClr="000000"/>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Pct val="110000"/>
              <a:buFont typeface="Arial" panose="020B0604020202020204" pitchFamily="34" charset="0"/>
              <a:buChar char="•"/>
              <a:tabLst/>
              <a:defRPr/>
            </a:pPr>
            <a:endParaRPr kumimoji="0" lang="en-US" sz="20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3124043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81CA4-CEDE-E807-3640-2E215A4459CB}"/>
            </a:ext>
          </a:extLst>
        </p:cNvPr>
        <p:cNvGrpSpPr/>
        <p:nvPr/>
      </p:nvGrpSpPr>
      <p:grpSpPr>
        <a:xfrm>
          <a:off x="0" y="0"/>
          <a:ext cx="0" cy="0"/>
          <a:chOff x="0" y="0"/>
          <a:chExt cx="0" cy="0"/>
        </a:xfrm>
      </p:grpSpPr>
      <p:pic>
        <p:nvPicPr>
          <p:cNvPr id="2" name="Picture 1" descr="A screenshot of a computer&#10;&#10;Description automatically generated">
            <a:extLst>
              <a:ext uri="{FF2B5EF4-FFF2-40B4-BE49-F238E27FC236}">
                <a16:creationId xmlns:a16="http://schemas.microsoft.com/office/drawing/2014/main" id="{3EE004D2-EA17-63C6-2B13-61248BEF315C}"/>
              </a:ext>
            </a:extLst>
          </p:cNvPr>
          <p:cNvPicPr>
            <a:picLocks noChangeAspect="1"/>
          </p:cNvPicPr>
          <p:nvPr/>
        </p:nvPicPr>
        <p:blipFill rotWithShape="1">
          <a:blip r:embed="rId2">
            <a:extLst>
              <a:ext uri="{28A0092B-C50C-407E-A947-70E740481C1C}">
                <a14:useLocalDpi xmlns:a14="http://schemas.microsoft.com/office/drawing/2010/main" val="0"/>
              </a:ext>
            </a:extLst>
          </a:blip>
          <a:srcRect l="841" t="8195" r="559" b="1251"/>
          <a:stretch/>
        </p:blipFill>
        <p:spPr>
          <a:xfrm>
            <a:off x="438150" y="114299"/>
            <a:ext cx="5312672" cy="3314701"/>
          </a:xfrm>
          <a:prstGeom prst="rect">
            <a:avLst/>
          </a:prstGeom>
        </p:spPr>
      </p:pic>
      <p:pic>
        <p:nvPicPr>
          <p:cNvPr id="3" name="Picture 2" descr="A screenshot of a computer&#10;&#10;Description automatically generated">
            <a:extLst>
              <a:ext uri="{FF2B5EF4-FFF2-40B4-BE49-F238E27FC236}">
                <a16:creationId xmlns:a16="http://schemas.microsoft.com/office/drawing/2014/main" id="{C3CF22FD-AE44-AD03-0D38-F775A078FBA4}"/>
              </a:ext>
            </a:extLst>
          </p:cNvPr>
          <p:cNvPicPr>
            <a:picLocks noChangeAspect="1"/>
          </p:cNvPicPr>
          <p:nvPr/>
        </p:nvPicPr>
        <p:blipFill rotWithShape="1">
          <a:blip r:embed="rId3">
            <a:extLst>
              <a:ext uri="{28A0092B-C50C-407E-A947-70E740481C1C}">
                <a14:useLocalDpi xmlns:a14="http://schemas.microsoft.com/office/drawing/2010/main" val="0"/>
              </a:ext>
            </a:extLst>
          </a:blip>
          <a:srcRect l="1184" t="11250" r="1184" b="1806"/>
          <a:stretch/>
        </p:blipFill>
        <p:spPr>
          <a:xfrm>
            <a:off x="438150" y="3667375"/>
            <a:ext cx="5348609" cy="2818375"/>
          </a:xfrm>
          <a:prstGeom prst="rect">
            <a:avLst/>
          </a:prstGeom>
        </p:spPr>
      </p:pic>
      <p:pic>
        <p:nvPicPr>
          <p:cNvPr id="4" name="Picture 3" descr="A screenshot of a computer&#10;&#10;Description automatically generated">
            <a:extLst>
              <a:ext uri="{FF2B5EF4-FFF2-40B4-BE49-F238E27FC236}">
                <a16:creationId xmlns:a16="http://schemas.microsoft.com/office/drawing/2014/main" id="{80F3DE72-0F22-B289-346A-96A5D2A5E313}"/>
              </a:ext>
            </a:extLst>
          </p:cNvPr>
          <p:cNvPicPr>
            <a:picLocks noChangeAspect="1"/>
          </p:cNvPicPr>
          <p:nvPr/>
        </p:nvPicPr>
        <p:blipFill rotWithShape="1">
          <a:blip r:embed="rId4">
            <a:extLst>
              <a:ext uri="{28A0092B-C50C-407E-A947-70E740481C1C}">
                <a14:useLocalDpi xmlns:a14="http://schemas.microsoft.com/office/drawing/2010/main" val="0"/>
              </a:ext>
            </a:extLst>
          </a:blip>
          <a:srcRect l="1297" t="8472" r="1297"/>
          <a:stretch/>
        </p:blipFill>
        <p:spPr>
          <a:xfrm>
            <a:off x="5991607" y="126122"/>
            <a:ext cx="5312672" cy="3302878"/>
          </a:xfrm>
          <a:prstGeom prst="rect">
            <a:avLst/>
          </a:prstGeom>
        </p:spPr>
      </p:pic>
      <p:pic>
        <p:nvPicPr>
          <p:cNvPr id="5" name="Picture 4" descr="A screenshot of a computer&#10;&#10;Description automatically generated">
            <a:extLst>
              <a:ext uri="{FF2B5EF4-FFF2-40B4-BE49-F238E27FC236}">
                <a16:creationId xmlns:a16="http://schemas.microsoft.com/office/drawing/2014/main" id="{FC0B62EA-F7B8-B642-C593-FE46AF4674F8}"/>
              </a:ext>
            </a:extLst>
          </p:cNvPr>
          <p:cNvPicPr>
            <a:picLocks noChangeAspect="1"/>
          </p:cNvPicPr>
          <p:nvPr/>
        </p:nvPicPr>
        <p:blipFill rotWithShape="1">
          <a:blip r:embed="rId5">
            <a:extLst>
              <a:ext uri="{28A0092B-C50C-407E-A947-70E740481C1C}">
                <a14:useLocalDpi xmlns:a14="http://schemas.microsoft.com/office/drawing/2010/main" val="0"/>
              </a:ext>
            </a:extLst>
          </a:blip>
          <a:srcRect l="1546" r="880"/>
          <a:stretch/>
        </p:blipFill>
        <p:spPr>
          <a:xfrm>
            <a:off x="5991607" y="3295127"/>
            <a:ext cx="5276735" cy="3562873"/>
          </a:xfrm>
          <a:prstGeom prst="rect">
            <a:avLst/>
          </a:prstGeom>
        </p:spPr>
      </p:pic>
    </p:spTree>
    <p:extLst>
      <p:ext uri="{BB962C8B-B14F-4D97-AF65-F5344CB8AC3E}">
        <p14:creationId xmlns:p14="http://schemas.microsoft.com/office/powerpoint/2010/main" val="21608092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81CA4-CEDE-E807-3640-2E215A4459C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69DF8D6-29C9-1663-03A2-87AD02826784}"/>
              </a:ext>
            </a:extLst>
          </p:cNvPr>
          <p:cNvSpPr txBox="1"/>
          <p:nvPr/>
        </p:nvSpPr>
        <p:spPr>
          <a:xfrm>
            <a:off x="480784" y="315685"/>
            <a:ext cx="687795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alibri Light (Headings)"/>
                <a:ea typeface="+mn-ea"/>
                <a:cs typeface="+mn-cs"/>
              </a:rPr>
              <a:t>External Datasets</a:t>
            </a:r>
          </a:p>
        </p:txBody>
      </p:sp>
      <p:sp>
        <p:nvSpPr>
          <p:cNvPr id="20" name="Content Placeholder 9">
            <a:extLst>
              <a:ext uri="{FF2B5EF4-FFF2-40B4-BE49-F238E27FC236}">
                <a16:creationId xmlns:a16="http://schemas.microsoft.com/office/drawing/2014/main" id="{6F3A4D77-E358-71CA-12F0-8CFBF5A0FBFE}"/>
              </a:ext>
            </a:extLst>
          </p:cNvPr>
          <p:cNvSpPr txBox="1">
            <a:spLocks/>
          </p:cNvSpPr>
          <p:nvPr/>
        </p:nvSpPr>
        <p:spPr>
          <a:xfrm>
            <a:off x="7432561" y="1027332"/>
            <a:ext cx="4397713" cy="433154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500" b="0" i="0" u="none" strike="noStrike" kern="1200" cap="none" spc="0" normalizeH="0" baseline="0" noProof="0">
                <a:ln>
                  <a:noFill/>
                </a:ln>
                <a:solidFill>
                  <a:prstClr val="white"/>
                </a:solidFill>
                <a:effectLst/>
                <a:uLnTx/>
                <a:uFillTx/>
                <a:latin typeface="Calibri" panose="020F0502020204030204"/>
                <a:ea typeface="+mn-ea"/>
                <a:cs typeface="Calibri"/>
              </a:rPr>
              <a:t>Allow users to access datasets from outside of DAFNI</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500" b="0" i="0" u="none" strike="noStrike" kern="1200" cap="none" spc="0" normalizeH="0" baseline="0" noProof="0">
                <a:ln>
                  <a:noFill/>
                </a:ln>
                <a:solidFill>
                  <a:prstClr val="white"/>
                </a:solidFill>
                <a:effectLst/>
                <a:uLnTx/>
                <a:uFillTx/>
                <a:latin typeface="Calibri" panose="020F0502020204030204"/>
                <a:ea typeface="+mn-ea"/>
                <a:cs typeface="Calibri"/>
              </a:rPr>
              <a:t>Building blocks for allowing larger read-only datasets as part of a model run e.g. UKCP18</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500" b="0" i="0" u="none" strike="noStrike" kern="1200" cap="none" spc="0" normalizeH="0" baseline="0" noProof="0">
                <a:ln>
                  <a:noFill/>
                </a:ln>
                <a:solidFill>
                  <a:prstClr val="white"/>
                </a:solidFill>
                <a:effectLst/>
                <a:uLnTx/>
                <a:uFillTx/>
                <a:latin typeface="Calibri" panose="020F0502020204030204"/>
                <a:ea typeface="+mn-ea"/>
                <a:cs typeface="Calibri"/>
              </a:rPr>
              <a:t>Create update to workflows back-end, allowing data volumes to be mounted to the running container, rather than copying in.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500" b="0" i="0" u="none" strike="noStrike" kern="1200" cap="none" spc="0" normalizeH="0" baseline="0" noProof="0">
              <a:ln>
                <a:noFill/>
              </a:ln>
              <a:solidFill>
                <a:srgbClr val="1D1C1D"/>
              </a:solidFill>
              <a:effectLst/>
              <a:uLnTx/>
              <a:uFillTx/>
              <a:latin typeface="Calibri" panose="020F0502020204030204"/>
              <a:ea typeface="+mn-ea"/>
              <a:cs typeface="Calibri"/>
            </a:endParaRPr>
          </a:p>
        </p:txBody>
      </p:sp>
      <p:grpSp>
        <p:nvGrpSpPr>
          <p:cNvPr id="21" name="Group 20">
            <a:extLst>
              <a:ext uri="{FF2B5EF4-FFF2-40B4-BE49-F238E27FC236}">
                <a16:creationId xmlns:a16="http://schemas.microsoft.com/office/drawing/2014/main" id="{2E450A9E-250D-1F33-81CD-97EF54377D88}"/>
              </a:ext>
            </a:extLst>
          </p:cNvPr>
          <p:cNvGrpSpPr/>
          <p:nvPr/>
        </p:nvGrpSpPr>
        <p:grpSpPr>
          <a:xfrm>
            <a:off x="620864" y="2008386"/>
            <a:ext cx="5571374" cy="2369438"/>
            <a:chOff x="1709434" y="2458689"/>
            <a:chExt cx="5571374" cy="2369438"/>
          </a:xfrm>
        </p:grpSpPr>
        <p:sp>
          <p:nvSpPr>
            <p:cNvPr id="22" name="Rectangle 21">
              <a:extLst>
                <a:ext uri="{FF2B5EF4-FFF2-40B4-BE49-F238E27FC236}">
                  <a16:creationId xmlns:a16="http://schemas.microsoft.com/office/drawing/2014/main" id="{DE12C4A7-9DED-F28D-9FBA-BE4F4E3CF195}"/>
                </a:ext>
              </a:extLst>
            </p:cNvPr>
            <p:cNvSpPr/>
            <p:nvPr/>
          </p:nvSpPr>
          <p:spPr>
            <a:xfrm>
              <a:off x="1709434" y="3017058"/>
              <a:ext cx="5562598" cy="1440359"/>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pic>
          <p:nvPicPr>
            <p:cNvPr id="23" name="Picture 22">
              <a:extLst>
                <a:ext uri="{FF2B5EF4-FFF2-40B4-BE49-F238E27FC236}">
                  <a16:creationId xmlns:a16="http://schemas.microsoft.com/office/drawing/2014/main" id="{E2650AE9-AFF1-3B65-C056-C26BF55D8663}"/>
                </a:ext>
              </a:extLst>
            </p:cNvPr>
            <p:cNvPicPr>
              <a:picLocks noChangeAspect="1"/>
            </p:cNvPicPr>
            <p:nvPr/>
          </p:nvPicPr>
          <p:blipFill>
            <a:blip r:embed="rId2"/>
            <a:stretch>
              <a:fillRect/>
            </a:stretch>
          </p:blipFill>
          <p:spPr>
            <a:xfrm>
              <a:off x="6495503" y="3458780"/>
              <a:ext cx="428487" cy="637749"/>
            </a:xfrm>
            <a:prstGeom prst="rect">
              <a:avLst/>
            </a:prstGeom>
          </p:spPr>
        </p:pic>
        <p:grpSp>
          <p:nvGrpSpPr>
            <p:cNvPr id="24" name="Group 23">
              <a:extLst>
                <a:ext uri="{FF2B5EF4-FFF2-40B4-BE49-F238E27FC236}">
                  <a16:creationId xmlns:a16="http://schemas.microsoft.com/office/drawing/2014/main" id="{B62DD89B-ABF2-FE97-395A-59E4222D213E}"/>
                </a:ext>
              </a:extLst>
            </p:cNvPr>
            <p:cNvGrpSpPr/>
            <p:nvPr/>
          </p:nvGrpSpPr>
          <p:grpSpPr>
            <a:xfrm>
              <a:off x="4174243" y="3262662"/>
              <a:ext cx="1797414" cy="1029985"/>
              <a:chOff x="3929542" y="2925565"/>
              <a:chExt cx="1797414" cy="1029985"/>
            </a:xfrm>
          </p:grpSpPr>
          <p:sp>
            <p:nvSpPr>
              <p:cNvPr id="34" name="Rectangle 33">
                <a:extLst>
                  <a:ext uri="{FF2B5EF4-FFF2-40B4-BE49-F238E27FC236}">
                    <a16:creationId xmlns:a16="http://schemas.microsoft.com/office/drawing/2014/main" id="{8FEBCD9B-B056-DF0E-9FD0-02E281DA4367}"/>
                  </a:ext>
                </a:extLst>
              </p:cNvPr>
              <p:cNvSpPr/>
              <p:nvPr/>
            </p:nvSpPr>
            <p:spPr>
              <a:xfrm>
                <a:off x="3929542" y="2925566"/>
                <a:ext cx="1797413" cy="1029984"/>
              </a:xfrm>
              <a:prstGeom prst="rect">
                <a:avLst/>
              </a:prstGeom>
              <a:solidFill>
                <a:srgbClr val="A2456E">
                  <a:lumMod val="60000"/>
                  <a:lumOff val="40000"/>
                </a:srgbClr>
              </a:solidFill>
              <a:ln w="25400" cap="flat" cmpd="sng" algn="ctr">
                <a:solidFill>
                  <a:srgbClr val="A2456E">
                    <a:shade val="1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a:ln>
                      <a:noFill/>
                    </a:ln>
                    <a:solidFill>
                      <a:prstClr val="white"/>
                    </a:solidFill>
                    <a:effectLst/>
                    <a:uLnTx/>
                    <a:uFillTx/>
                    <a:latin typeface="Calibri"/>
                    <a:ea typeface="+mn-ea"/>
                    <a:cs typeface="+mn-cs"/>
                  </a:rPr>
                  <a:t>Model 2</a:t>
                </a:r>
              </a:p>
            </p:txBody>
          </p:sp>
          <p:sp>
            <p:nvSpPr>
              <p:cNvPr id="35" name="Rectangle 34">
                <a:extLst>
                  <a:ext uri="{FF2B5EF4-FFF2-40B4-BE49-F238E27FC236}">
                    <a16:creationId xmlns:a16="http://schemas.microsoft.com/office/drawing/2014/main" id="{8B85C406-9FF3-0329-5514-2E94BC5D1F00}"/>
                  </a:ext>
                </a:extLst>
              </p:cNvPr>
              <p:cNvSpPr/>
              <p:nvPr/>
            </p:nvSpPr>
            <p:spPr>
              <a:xfrm>
                <a:off x="3939254" y="2925565"/>
                <a:ext cx="893851" cy="287676"/>
              </a:xfrm>
              <a:prstGeom prst="rect">
                <a:avLst/>
              </a:prstGeom>
              <a:solidFill>
                <a:srgbClr val="A2456E"/>
              </a:solidFill>
              <a:ln w="25400" cap="flat" cmpd="sng" algn="ctr">
                <a:solidFill>
                  <a:srgbClr val="A2456E">
                    <a:shade val="1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a:ln>
                      <a:noFill/>
                    </a:ln>
                    <a:solidFill>
                      <a:prstClr val="white"/>
                    </a:solidFill>
                    <a:effectLst/>
                    <a:uLnTx/>
                    <a:uFillTx/>
                    <a:latin typeface="Calibri"/>
                    <a:ea typeface="+mn-ea"/>
                    <a:cs typeface="+mn-cs"/>
                  </a:rPr>
                  <a:t>Data B</a:t>
                </a:r>
              </a:p>
            </p:txBody>
          </p:sp>
          <p:sp>
            <p:nvSpPr>
              <p:cNvPr id="36" name="Rectangle 35">
                <a:extLst>
                  <a:ext uri="{FF2B5EF4-FFF2-40B4-BE49-F238E27FC236}">
                    <a16:creationId xmlns:a16="http://schemas.microsoft.com/office/drawing/2014/main" id="{9FCC97B4-CE7D-FD03-F08A-E175E4263E99}"/>
                  </a:ext>
                </a:extLst>
              </p:cNvPr>
              <p:cNvSpPr/>
              <p:nvPr/>
            </p:nvSpPr>
            <p:spPr>
              <a:xfrm>
                <a:off x="4833105" y="2925565"/>
                <a:ext cx="893851" cy="287676"/>
              </a:xfrm>
              <a:prstGeom prst="rect">
                <a:avLst/>
              </a:prstGeom>
              <a:solidFill>
                <a:srgbClr val="A2456E"/>
              </a:solidFill>
              <a:ln w="25400" cap="flat" cmpd="sng" algn="ctr">
                <a:solidFill>
                  <a:srgbClr val="A2456E">
                    <a:shade val="1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a:ln>
                      <a:noFill/>
                    </a:ln>
                    <a:solidFill>
                      <a:prstClr val="white"/>
                    </a:solidFill>
                    <a:effectLst/>
                    <a:uLnTx/>
                    <a:uFillTx/>
                    <a:latin typeface="Calibri"/>
                    <a:ea typeface="+mn-ea"/>
                    <a:cs typeface="+mn-cs"/>
                  </a:rPr>
                  <a:t>Data C</a:t>
                </a:r>
              </a:p>
            </p:txBody>
          </p:sp>
        </p:grpSp>
        <p:grpSp>
          <p:nvGrpSpPr>
            <p:cNvPr id="25" name="Group 24">
              <a:extLst>
                <a:ext uri="{FF2B5EF4-FFF2-40B4-BE49-F238E27FC236}">
                  <a16:creationId xmlns:a16="http://schemas.microsoft.com/office/drawing/2014/main" id="{D1298F8F-754B-06EC-9ABF-F56CA7D46B05}"/>
                </a:ext>
              </a:extLst>
            </p:cNvPr>
            <p:cNvGrpSpPr/>
            <p:nvPr/>
          </p:nvGrpSpPr>
          <p:grpSpPr>
            <a:xfrm>
              <a:off x="1929904" y="3262662"/>
              <a:ext cx="1797413" cy="1029985"/>
              <a:chOff x="4081942" y="3077965"/>
              <a:chExt cx="1797413" cy="1029985"/>
            </a:xfrm>
          </p:grpSpPr>
          <p:sp>
            <p:nvSpPr>
              <p:cNvPr id="32" name="Rectangle 31">
                <a:extLst>
                  <a:ext uri="{FF2B5EF4-FFF2-40B4-BE49-F238E27FC236}">
                    <a16:creationId xmlns:a16="http://schemas.microsoft.com/office/drawing/2014/main" id="{F2D2AFD2-DDFB-1502-CE4E-0B890BC42284}"/>
                  </a:ext>
                </a:extLst>
              </p:cNvPr>
              <p:cNvSpPr/>
              <p:nvPr/>
            </p:nvSpPr>
            <p:spPr>
              <a:xfrm>
                <a:off x="4081942" y="3077966"/>
                <a:ext cx="1797413" cy="1029984"/>
              </a:xfrm>
              <a:prstGeom prst="rect">
                <a:avLst/>
              </a:prstGeom>
              <a:solidFill>
                <a:srgbClr val="A2456E">
                  <a:lumMod val="60000"/>
                  <a:lumOff val="40000"/>
                </a:srgbClr>
              </a:solidFill>
              <a:ln w="25400" cap="flat" cmpd="sng" algn="ctr">
                <a:solidFill>
                  <a:srgbClr val="A2456E">
                    <a:shade val="1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a:ln>
                      <a:noFill/>
                    </a:ln>
                    <a:solidFill>
                      <a:prstClr val="white"/>
                    </a:solidFill>
                    <a:effectLst/>
                    <a:uLnTx/>
                    <a:uFillTx/>
                    <a:latin typeface="Calibri"/>
                    <a:ea typeface="+mn-ea"/>
                    <a:cs typeface="+mn-cs"/>
                  </a:rPr>
                  <a:t>Model 1</a:t>
                </a:r>
              </a:p>
            </p:txBody>
          </p:sp>
          <p:sp>
            <p:nvSpPr>
              <p:cNvPr id="33" name="Rectangle 32">
                <a:extLst>
                  <a:ext uri="{FF2B5EF4-FFF2-40B4-BE49-F238E27FC236}">
                    <a16:creationId xmlns:a16="http://schemas.microsoft.com/office/drawing/2014/main" id="{1B4DEC8B-AF31-9094-7BDB-77E18121B6A1}"/>
                  </a:ext>
                </a:extLst>
              </p:cNvPr>
              <p:cNvSpPr/>
              <p:nvPr/>
            </p:nvSpPr>
            <p:spPr>
              <a:xfrm>
                <a:off x="4091654" y="3077965"/>
                <a:ext cx="893851" cy="287676"/>
              </a:xfrm>
              <a:prstGeom prst="rect">
                <a:avLst/>
              </a:prstGeom>
              <a:solidFill>
                <a:srgbClr val="A2456E"/>
              </a:solidFill>
              <a:ln w="25400" cap="flat" cmpd="sng" algn="ctr">
                <a:solidFill>
                  <a:srgbClr val="A2456E">
                    <a:shade val="1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a:ln>
                      <a:noFill/>
                    </a:ln>
                    <a:solidFill>
                      <a:prstClr val="white"/>
                    </a:solidFill>
                    <a:effectLst/>
                    <a:uLnTx/>
                    <a:uFillTx/>
                    <a:latin typeface="Calibri"/>
                    <a:ea typeface="+mn-ea"/>
                    <a:cs typeface="+mn-cs"/>
                  </a:rPr>
                  <a:t>Data A</a:t>
                </a:r>
              </a:p>
            </p:txBody>
          </p:sp>
        </p:grpSp>
        <p:cxnSp>
          <p:nvCxnSpPr>
            <p:cNvPr id="26" name="Straight Arrow Connector 25">
              <a:extLst>
                <a:ext uri="{FF2B5EF4-FFF2-40B4-BE49-F238E27FC236}">
                  <a16:creationId xmlns:a16="http://schemas.microsoft.com/office/drawing/2014/main" id="{3F51B266-937A-3992-5E4F-63C38581951D}"/>
                </a:ext>
              </a:extLst>
            </p:cNvPr>
            <p:cNvCxnSpPr>
              <a:cxnSpLocks/>
            </p:cNvCxnSpPr>
            <p:nvPr/>
          </p:nvCxnSpPr>
          <p:spPr>
            <a:xfrm>
              <a:off x="2386541" y="2843230"/>
              <a:ext cx="1" cy="419432"/>
            </a:xfrm>
            <a:prstGeom prst="straightConnector1">
              <a:avLst/>
            </a:prstGeom>
            <a:noFill/>
            <a:ln w="38100" cap="flat" cmpd="sng" algn="ctr">
              <a:solidFill>
                <a:sysClr val="windowText" lastClr="000000"/>
              </a:solidFill>
              <a:prstDash val="solid"/>
              <a:tailEnd type="triangle"/>
            </a:ln>
            <a:effectLst>
              <a:outerShdw blurRad="40000" dist="23000" dir="5400000" rotWithShape="0">
                <a:srgbClr val="000000">
                  <a:alpha val="35000"/>
                </a:srgbClr>
              </a:outerShdw>
            </a:effectLst>
          </p:spPr>
        </p:cxnSp>
        <p:cxnSp>
          <p:nvCxnSpPr>
            <p:cNvPr id="27" name="Straight Arrow Connector 26">
              <a:extLst>
                <a:ext uri="{FF2B5EF4-FFF2-40B4-BE49-F238E27FC236}">
                  <a16:creationId xmlns:a16="http://schemas.microsoft.com/office/drawing/2014/main" id="{2B8E2C77-2803-34E9-F1C8-2D4062FFF6E1}"/>
                </a:ext>
              </a:extLst>
            </p:cNvPr>
            <p:cNvCxnSpPr/>
            <p:nvPr/>
          </p:nvCxnSpPr>
          <p:spPr>
            <a:xfrm>
              <a:off x="4621166" y="2843230"/>
              <a:ext cx="1" cy="419432"/>
            </a:xfrm>
            <a:prstGeom prst="straightConnector1">
              <a:avLst/>
            </a:prstGeom>
            <a:noFill/>
            <a:ln w="38100" cap="flat" cmpd="sng" algn="ctr">
              <a:solidFill>
                <a:sysClr val="windowText" lastClr="000000"/>
              </a:solidFill>
              <a:prstDash val="solid"/>
              <a:tailEnd type="triangle"/>
            </a:ln>
            <a:effectLst>
              <a:outerShdw blurRad="40000" dist="23000" dir="5400000" rotWithShape="0">
                <a:srgbClr val="000000">
                  <a:alpha val="35000"/>
                </a:srgbClr>
              </a:outerShdw>
            </a:effectLst>
          </p:spPr>
        </p:cxnSp>
        <p:cxnSp>
          <p:nvCxnSpPr>
            <p:cNvPr id="28" name="Straight Arrow Connector 27">
              <a:extLst>
                <a:ext uri="{FF2B5EF4-FFF2-40B4-BE49-F238E27FC236}">
                  <a16:creationId xmlns:a16="http://schemas.microsoft.com/office/drawing/2014/main" id="{BCFE5890-561C-C432-73F1-16E72E52A2F1}"/>
                </a:ext>
              </a:extLst>
            </p:cNvPr>
            <p:cNvCxnSpPr/>
            <p:nvPr/>
          </p:nvCxnSpPr>
          <p:spPr>
            <a:xfrm>
              <a:off x="5524731" y="2843229"/>
              <a:ext cx="1" cy="419432"/>
            </a:xfrm>
            <a:prstGeom prst="straightConnector1">
              <a:avLst/>
            </a:prstGeom>
            <a:noFill/>
            <a:ln w="38100" cap="flat" cmpd="sng" algn="ctr">
              <a:solidFill>
                <a:sysClr val="windowText" lastClr="000000"/>
              </a:solidFill>
              <a:prstDash val="solid"/>
              <a:tailEnd type="triangle"/>
            </a:ln>
            <a:effectLst>
              <a:outerShdw blurRad="40000" dist="23000" dir="5400000" rotWithShape="0">
                <a:srgbClr val="000000">
                  <a:alpha val="35000"/>
                </a:srgbClr>
              </a:outerShdw>
            </a:effectLst>
          </p:spPr>
        </p:cxnSp>
        <p:sp>
          <p:nvSpPr>
            <p:cNvPr id="29" name="Rectangle 28">
              <a:extLst>
                <a:ext uri="{FF2B5EF4-FFF2-40B4-BE49-F238E27FC236}">
                  <a16:creationId xmlns:a16="http://schemas.microsoft.com/office/drawing/2014/main" id="{B2E79251-1240-4663-D966-049C235EC799}"/>
                </a:ext>
              </a:extLst>
            </p:cNvPr>
            <p:cNvSpPr/>
            <p:nvPr/>
          </p:nvSpPr>
          <p:spPr>
            <a:xfrm>
              <a:off x="1709434" y="2458689"/>
              <a:ext cx="4709148" cy="413923"/>
            </a:xfrm>
            <a:prstGeom prst="rect">
              <a:avLst/>
            </a:prstGeom>
            <a:solidFill>
              <a:sysClr val="window" lastClr="FFFFFF"/>
            </a:solidFill>
            <a:ln w="25400" cap="flat" cmpd="sng" algn="ctr">
              <a:solidFill>
                <a:sysClr val="windowText" lastClr="000000"/>
              </a:solidFill>
              <a:prstDash val="solid"/>
            </a:ln>
            <a:effectLst/>
          </p:spPr>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a:ln>
                    <a:noFill/>
                  </a:ln>
                  <a:solidFill>
                    <a:prstClr val="black"/>
                  </a:solidFill>
                  <a:effectLst/>
                  <a:uLnTx/>
                  <a:uFillTx/>
                  <a:latin typeface="Calibri"/>
                  <a:ea typeface="+mn-ea"/>
                  <a:cs typeface="+mn-cs"/>
                </a:rPr>
                <a:t>DAFNI Data Service (NID)</a:t>
              </a: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pic>
          <p:nvPicPr>
            <p:cNvPr id="30" name="Picture 29">
              <a:extLst>
                <a:ext uri="{FF2B5EF4-FFF2-40B4-BE49-F238E27FC236}">
                  <a16:creationId xmlns:a16="http://schemas.microsoft.com/office/drawing/2014/main" id="{3F778134-4AE2-6956-B889-A1F46468C118}"/>
                </a:ext>
              </a:extLst>
            </p:cNvPr>
            <p:cNvPicPr>
              <a:picLocks noChangeAspect="1"/>
            </p:cNvPicPr>
            <p:nvPr/>
          </p:nvPicPr>
          <p:blipFill>
            <a:blip r:embed="rId3"/>
            <a:stretch>
              <a:fillRect/>
            </a:stretch>
          </p:blipFill>
          <p:spPr>
            <a:xfrm>
              <a:off x="5609398" y="2496810"/>
              <a:ext cx="782854" cy="335509"/>
            </a:xfrm>
            <a:prstGeom prst="rect">
              <a:avLst/>
            </a:prstGeom>
          </p:spPr>
        </p:pic>
        <p:sp>
          <p:nvSpPr>
            <p:cNvPr id="31" name="TextBox 30">
              <a:extLst>
                <a:ext uri="{FF2B5EF4-FFF2-40B4-BE49-F238E27FC236}">
                  <a16:creationId xmlns:a16="http://schemas.microsoft.com/office/drawing/2014/main" id="{CE6987D9-F379-DA61-0E00-E5C8790B7405}"/>
                </a:ext>
              </a:extLst>
            </p:cNvPr>
            <p:cNvSpPr txBox="1"/>
            <p:nvPr/>
          </p:nvSpPr>
          <p:spPr>
            <a:xfrm>
              <a:off x="5354691" y="4458795"/>
              <a:ext cx="192611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a:ln>
                    <a:noFill/>
                  </a:ln>
                  <a:solidFill>
                    <a:prstClr val="white"/>
                  </a:solidFill>
                  <a:effectLst/>
                  <a:uLnTx/>
                  <a:uFillTx/>
                  <a:latin typeface="Calibri" panose="020F0502020204030204"/>
                  <a:ea typeface="+mn-ea"/>
                  <a:cs typeface="Calibri" panose="020F0502020204030204"/>
                </a:rPr>
                <a:t>DAFNI Workflow</a:t>
              </a:r>
              <a:endParaRPr kumimoji="0" lang="en-US" sz="1800" b="0" i="0" u="none" strike="noStrike" kern="0" cap="none" spc="0" normalizeH="0" baseline="0" noProof="0">
                <a:ln>
                  <a:noFill/>
                </a:ln>
                <a:solidFill>
                  <a:prstClr val="white"/>
                </a:solidFill>
                <a:effectLst/>
                <a:uLnTx/>
                <a:uFillTx/>
                <a:latin typeface="Calibri" panose="020F0502020204030204"/>
                <a:ea typeface="+mn-ea"/>
                <a:cs typeface="Calibri"/>
              </a:endParaRPr>
            </a:p>
          </p:txBody>
        </p:sp>
      </p:grpSp>
    </p:spTree>
    <p:extLst>
      <p:ext uri="{BB962C8B-B14F-4D97-AF65-F5344CB8AC3E}">
        <p14:creationId xmlns:p14="http://schemas.microsoft.com/office/powerpoint/2010/main" val="19609365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81CA4-CEDE-E807-3640-2E215A4459C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D7AEB34-4E4B-D8C0-06B7-283A838D274E}"/>
              </a:ext>
            </a:extLst>
          </p:cNvPr>
          <p:cNvSpPr txBox="1"/>
          <p:nvPr/>
        </p:nvSpPr>
        <p:spPr>
          <a:xfrm>
            <a:off x="480784" y="315685"/>
            <a:ext cx="687795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alibri Light (Headings)"/>
                <a:ea typeface="+mn-ea"/>
                <a:cs typeface="+mn-cs"/>
              </a:rPr>
              <a:t>External Datasets</a:t>
            </a:r>
          </a:p>
        </p:txBody>
      </p:sp>
      <p:sp>
        <p:nvSpPr>
          <p:cNvPr id="3" name="Content Placeholder 9">
            <a:extLst>
              <a:ext uri="{FF2B5EF4-FFF2-40B4-BE49-F238E27FC236}">
                <a16:creationId xmlns:a16="http://schemas.microsoft.com/office/drawing/2014/main" id="{17DFC042-8DF7-63BC-B420-F1352A46B9A5}"/>
              </a:ext>
            </a:extLst>
          </p:cNvPr>
          <p:cNvSpPr txBox="1">
            <a:spLocks/>
          </p:cNvSpPr>
          <p:nvPr/>
        </p:nvSpPr>
        <p:spPr>
          <a:xfrm>
            <a:off x="7442350" y="1027332"/>
            <a:ext cx="4397713" cy="433154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500" b="0" i="0" u="none" strike="noStrike" kern="1200" cap="none" spc="0" normalizeH="0" baseline="0" noProof="0">
                <a:ln>
                  <a:noFill/>
                </a:ln>
                <a:solidFill>
                  <a:prstClr val="white"/>
                </a:solidFill>
                <a:effectLst/>
                <a:uLnTx/>
                <a:uFillTx/>
                <a:latin typeface="Calibri" panose="020F0502020204030204"/>
                <a:ea typeface="+mn-ea"/>
                <a:cs typeface="Calibri"/>
              </a:rPr>
              <a:t>Allow users to access datasets from outside of DAFNI</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500" b="0" i="0" u="none" strike="noStrike" kern="1200" cap="none" spc="0" normalizeH="0" baseline="0" noProof="0">
                <a:ln>
                  <a:noFill/>
                </a:ln>
                <a:solidFill>
                  <a:prstClr val="white"/>
                </a:solidFill>
                <a:effectLst/>
                <a:uLnTx/>
                <a:uFillTx/>
                <a:latin typeface="Calibri" panose="020F0502020204030204"/>
                <a:ea typeface="+mn-ea"/>
                <a:cs typeface="Calibri"/>
              </a:rPr>
              <a:t>Building blocks for allowing larger read-only datasets as part of a model run e.g. UKCP18</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500" b="0" i="0" u="none" strike="noStrike" kern="1200" cap="none" spc="0" normalizeH="0" baseline="0" noProof="0">
                <a:ln>
                  <a:noFill/>
                </a:ln>
                <a:solidFill>
                  <a:prstClr val="white"/>
                </a:solidFill>
                <a:effectLst/>
                <a:uLnTx/>
                <a:uFillTx/>
                <a:latin typeface="Calibri" panose="020F0502020204030204"/>
                <a:ea typeface="+mn-ea"/>
                <a:cs typeface="Calibri"/>
              </a:rPr>
              <a:t>Create update to workflows back-end, allowing data volumes to be mounted to the running container, rather than copying in.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500" b="0" i="0" u="none" strike="noStrike" kern="1200" cap="none" spc="0" normalizeH="0" baseline="0" noProof="0">
              <a:ln>
                <a:noFill/>
              </a:ln>
              <a:solidFill>
                <a:srgbClr val="1D1C1D"/>
              </a:solidFill>
              <a:effectLst/>
              <a:uLnTx/>
              <a:uFillTx/>
              <a:latin typeface="Calibri" panose="020F0502020204030204"/>
              <a:ea typeface="+mn-ea"/>
              <a:cs typeface="Calibri"/>
            </a:endParaRPr>
          </a:p>
        </p:txBody>
      </p:sp>
      <p:grpSp>
        <p:nvGrpSpPr>
          <p:cNvPr id="4" name="Group 3">
            <a:extLst>
              <a:ext uri="{FF2B5EF4-FFF2-40B4-BE49-F238E27FC236}">
                <a16:creationId xmlns:a16="http://schemas.microsoft.com/office/drawing/2014/main" id="{F3B6BC92-3309-687B-83B9-2029C0CA4881}"/>
              </a:ext>
            </a:extLst>
          </p:cNvPr>
          <p:cNvGrpSpPr/>
          <p:nvPr/>
        </p:nvGrpSpPr>
        <p:grpSpPr>
          <a:xfrm>
            <a:off x="201349" y="1772696"/>
            <a:ext cx="7073973" cy="2840818"/>
            <a:chOff x="201349" y="2477543"/>
            <a:chExt cx="7073973" cy="2840818"/>
          </a:xfrm>
        </p:grpSpPr>
        <p:sp>
          <p:nvSpPr>
            <p:cNvPr id="5" name="Rectangle 4">
              <a:extLst>
                <a:ext uri="{FF2B5EF4-FFF2-40B4-BE49-F238E27FC236}">
                  <a16:creationId xmlns:a16="http://schemas.microsoft.com/office/drawing/2014/main" id="{DF7A90A7-0A1B-4926-2D41-34DAF8629A9C}"/>
                </a:ext>
              </a:extLst>
            </p:cNvPr>
            <p:cNvSpPr/>
            <p:nvPr/>
          </p:nvSpPr>
          <p:spPr>
            <a:xfrm>
              <a:off x="1703946" y="3035912"/>
              <a:ext cx="5562600" cy="1440359"/>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B5FB782E-21C3-26EF-4447-2521F0FF3357}"/>
                </a:ext>
              </a:extLst>
            </p:cNvPr>
            <p:cNvPicPr>
              <a:picLocks noChangeAspect="1"/>
            </p:cNvPicPr>
            <p:nvPr/>
          </p:nvPicPr>
          <p:blipFill>
            <a:blip r:embed="rId2"/>
            <a:stretch>
              <a:fillRect/>
            </a:stretch>
          </p:blipFill>
          <p:spPr>
            <a:xfrm>
              <a:off x="6490017" y="3477634"/>
              <a:ext cx="428487" cy="637749"/>
            </a:xfrm>
            <a:prstGeom prst="rect">
              <a:avLst/>
            </a:prstGeom>
          </p:spPr>
        </p:pic>
        <p:grpSp>
          <p:nvGrpSpPr>
            <p:cNvPr id="7" name="Group 6">
              <a:extLst>
                <a:ext uri="{FF2B5EF4-FFF2-40B4-BE49-F238E27FC236}">
                  <a16:creationId xmlns:a16="http://schemas.microsoft.com/office/drawing/2014/main" id="{86E1CF49-DDB3-3DD4-E1B0-373A1B3DDEA7}"/>
                </a:ext>
              </a:extLst>
            </p:cNvPr>
            <p:cNvGrpSpPr/>
            <p:nvPr/>
          </p:nvGrpSpPr>
          <p:grpSpPr>
            <a:xfrm>
              <a:off x="4168757" y="3281516"/>
              <a:ext cx="1797414" cy="1029985"/>
              <a:chOff x="3929542" y="2925565"/>
              <a:chExt cx="1797414" cy="1029985"/>
            </a:xfrm>
          </p:grpSpPr>
          <p:sp>
            <p:nvSpPr>
              <p:cNvPr id="18" name="Rectangle 17">
                <a:extLst>
                  <a:ext uri="{FF2B5EF4-FFF2-40B4-BE49-F238E27FC236}">
                    <a16:creationId xmlns:a16="http://schemas.microsoft.com/office/drawing/2014/main" id="{CDCF1363-12CA-75D3-C609-B1C5FACF111E}"/>
                  </a:ext>
                </a:extLst>
              </p:cNvPr>
              <p:cNvSpPr/>
              <p:nvPr/>
            </p:nvSpPr>
            <p:spPr>
              <a:xfrm>
                <a:off x="3929542" y="2925566"/>
                <a:ext cx="1797413" cy="1029984"/>
              </a:xfrm>
              <a:prstGeom prst="rect">
                <a:avLst/>
              </a:prstGeom>
              <a:solidFill>
                <a:srgbClr val="A2456E">
                  <a:lumMod val="60000"/>
                  <a:lumOff val="40000"/>
                </a:srgbClr>
              </a:solidFill>
              <a:ln w="25400" cap="flat" cmpd="sng" algn="ctr">
                <a:solidFill>
                  <a:srgbClr val="A2456E">
                    <a:shade val="1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a:ln>
                      <a:noFill/>
                    </a:ln>
                    <a:solidFill>
                      <a:prstClr val="white"/>
                    </a:solidFill>
                    <a:effectLst/>
                    <a:uLnTx/>
                    <a:uFillTx/>
                    <a:latin typeface="Calibri"/>
                    <a:ea typeface="+mn-ea"/>
                    <a:cs typeface="+mn-cs"/>
                  </a:rPr>
                  <a:t>Model 2</a:t>
                </a:r>
              </a:p>
            </p:txBody>
          </p:sp>
          <p:sp>
            <p:nvSpPr>
              <p:cNvPr id="19" name="Rectangle 18">
                <a:extLst>
                  <a:ext uri="{FF2B5EF4-FFF2-40B4-BE49-F238E27FC236}">
                    <a16:creationId xmlns:a16="http://schemas.microsoft.com/office/drawing/2014/main" id="{3EC6898F-52B5-5056-68ED-696DA413F03C}"/>
                  </a:ext>
                </a:extLst>
              </p:cNvPr>
              <p:cNvSpPr/>
              <p:nvPr/>
            </p:nvSpPr>
            <p:spPr>
              <a:xfrm>
                <a:off x="3939254" y="2925565"/>
                <a:ext cx="893851" cy="287676"/>
              </a:xfrm>
              <a:prstGeom prst="rect">
                <a:avLst/>
              </a:prstGeom>
              <a:solidFill>
                <a:srgbClr val="A2456E"/>
              </a:solidFill>
              <a:ln w="25400" cap="flat" cmpd="sng" algn="ctr">
                <a:solidFill>
                  <a:srgbClr val="A2456E">
                    <a:shade val="1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a:ln>
                      <a:noFill/>
                    </a:ln>
                    <a:solidFill>
                      <a:prstClr val="white"/>
                    </a:solidFill>
                    <a:effectLst/>
                    <a:uLnTx/>
                    <a:uFillTx/>
                    <a:latin typeface="Calibri"/>
                    <a:ea typeface="+mn-ea"/>
                    <a:cs typeface="+mn-cs"/>
                  </a:rPr>
                  <a:t>Data B</a:t>
                </a:r>
              </a:p>
            </p:txBody>
          </p:sp>
          <p:sp>
            <p:nvSpPr>
              <p:cNvPr id="20" name="Rectangle 19">
                <a:extLst>
                  <a:ext uri="{FF2B5EF4-FFF2-40B4-BE49-F238E27FC236}">
                    <a16:creationId xmlns:a16="http://schemas.microsoft.com/office/drawing/2014/main" id="{0F39705F-4254-129B-2A4F-BFBE37C5EAC9}"/>
                  </a:ext>
                </a:extLst>
              </p:cNvPr>
              <p:cNvSpPr/>
              <p:nvPr/>
            </p:nvSpPr>
            <p:spPr>
              <a:xfrm>
                <a:off x="4833105" y="2925565"/>
                <a:ext cx="893851" cy="287676"/>
              </a:xfrm>
              <a:prstGeom prst="rect">
                <a:avLst/>
              </a:prstGeom>
              <a:solidFill>
                <a:srgbClr val="A2456E"/>
              </a:solidFill>
              <a:ln w="25400" cap="flat" cmpd="sng" algn="ctr">
                <a:solidFill>
                  <a:srgbClr val="A2456E">
                    <a:shade val="1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a:ln>
                      <a:noFill/>
                    </a:ln>
                    <a:solidFill>
                      <a:prstClr val="white"/>
                    </a:solidFill>
                    <a:effectLst/>
                    <a:uLnTx/>
                    <a:uFillTx/>
                    <a:latin typeface="Calibri"/>
                    <a:ea typeface="+mn-ea"/>
                    <a:cs typeface="+mn-cs"/>
                  </a:rPr>
                  <a:t>Data C</a:t>
                </a:r>
              </a:p>
            </p:txBody>
          </p:sp>
        </p:grpSp>
        <p:sp>
          <p:nvSpPr>
            <p:cNvPr id="8" name="Rectangle 7">
              <a:extLst>
                <a:ext uri="{FF2B5EF4-FFF2-40B4-BE49-F238E27FC236}">
                  <a16:creationId xmlns:a16="http://schemas.microsoft.com/office/drawing/2014/main" id="{6FB80001-C05C-F692-7FF8-0634F4848279}"/>
                </a:ext>
              </a:extLst>
            </p:cNvPr>
            <p:cNvSpPr/>
            <p:nvPr/>
          </p:nvSpPr>
          <p:spPr>
            <a:xfrm>
              <a:off x="1924418" y="3281517"/>
              <a:ext cx="1797413" cy="1029984"/>
            </a:xfrm>
            <a:prstGeom prst="rect">
              <a:avLst/>
            </a:prstGeom>
            <a:solidFill>
              <a:srgbClr val="A2456E">
                <a:lumMod val="60000"/>
                <a:lumOff val="40000"/>
              </a:srgbClr>
            </a:solidFill>
            <a:ln w="25400" cap="flat" cmpd="sng" algn="ctr">
              <a:solidFill>
                <a:srgbClr val="A2456E">
                  <a:shade val="1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a:ln>
                    <a:noFill/>
                  </a:ln>
                  <a:solidFill>
                    <a:prstClr val="white"/>
                  </a:solidFill>
                  <a:effectLst/>
                  <a:uLnTx/>
                  <a:uFillTx/>
                  <a:latin typeface="Calibri"/>
                  <a:ea typeface="+mn-ea"/>
                  <a:cs typeface="+mn-cs"/>
                </a:rPr>
                <a:t>Model 1</a:t>
              </a:r>
            </a:p>
          </p:txBody>
        </p:sp>
        <p:cxnSp>
          <p:nvCxnSpPr>
            <p:cNvPr id="9" name="Straight Arrow Connector 8">
              <a:extLst>
                <a:ext uri="{FF2B5EF4-FFF2-40B4-BE49-F238E27FC236}">
                  <a16:creationId xmlns:a16="http://schemas.microsoft.com/office/drawing/2014/main" id="{FC766548-07E8-44AD-86B7-929219942182}"/>
                </a:ext>
              </a:extLst>
            </p:cNvPr>
            <p:cNvCxnSpPr/>
            <p:nvPr/>
          </p:nvCxnSpPr>
          <p:spPr>
            <a:xfrm>
              <a:off x="4615680" y="2862084"/>
              <a:ext cx="1" cy="419432"/>
            </a:xfrm>
            <a:prstGeom prst="straightConnector1">
              <a:avLst/>
            </a:prstGeom>
            <a:noFill/>
            <a:ln w="38100" cap="flat" cmpd="sng" algn="ctr">
              <a:solidFill>
                <a:sysClr val="windowText" lastClr="000000"/>
              </a:solidFill>
              <a:prstDash val="solid"/>
              <a:tailEnd type="triangle"/>
            </a:ln>
            <a:effectLst>
              <a:outerShdw blurRad="40000" dist="23000" dir="5400000" rotWithShape="0">
                <a:srgbClr val="000000">
                  <a:alpha val="35000"/>
                </a:srgbClr>
              </a:outerShdw>
            </a:effectLst>
          </p:spPr>
        </p:cxnSp>
        <p:cxnSp>
          <p:nvCxnSpPr>
            <p:cNvPr id="10" name="Straight Arrow Connector 9">
              <a:extLst>
                <a:ext uri="{FF2B5EF4-FFF2-40B4-BE49-F238E27FC236}">
                  <a16:creationId xmlns:a16="http://schemas.microsoft.com/office/drawing/2014/main" id="{4DCC25DA-EF27-E135-20AD-513C6286C192}"/>
                </a:ext>
              </a:extLst>
            </p:cNvPr>
            <p:cNvCxnSpPr/>
            <p:nvPr/>
          </p:nvCxnSpPr>
          <p:spPr>
            <a:xfrm>
              <a:off x="5519245" y="2862083"/>
              <a:ext cx="1" cy="419432"/>
            </a:xfrm>
            <a:prstGeom prst="straightConnector1">
              <a:avLst/>
            </a:prstGeom>
            <a:noFill/>
            <a:ln w="38100" cap="flat" cmpd="sng" algn="ctr">
              <a:solidFill>
                <a:sysClr val="windowText" lastClr="000000"/>
              </a:solidFill>
              <a:prstDash val="solid"/>
              <a:tailEnd type="triangle"/>
            </a:ln>
            <a:effectLst>
              <a:outerShdw blurRad="40000" dist="23000" dir="5400000" rotWithShape="0">
                <a:srgbClr val="000000">
                  <a:alpha val="35000"/>
                </a:srgbClr>
              </a:outerShdw>
            </a:effectLst>
          </p:spPr>
        </p:cxnSp>
        <p:sp>
          <p:nvSpPr>
            <p:cNvPr id="11" name="Rectangle 10">
              <a:extLst>
                <a:ext uri="{FF2B5EF4-FFF2-40B4-BE49-F238E27FC236}">
                  <a16:creationId xmlns:a16="http://schemas.microsoft.com/office/drawing/2014/main" id="{797102F2-F750-40BD-0535-1EF38CDEC345}"/>
                </a:ext>
              </a:extLst>
            </p:cNvPr>
            <p:cNvSpPr/>
            <p:nvPr/>
          </p:nvSpPr>
          <p:spPr>
            <a:xfrm>
              <a:off x="1703948" y="2477543"/>
              <a:ext cx="4709148" cy="413923"/>
            </a:xfrm>
            <a:prstGeom prst="rect">
              <a:avLst/>
            </a:prstGeom>
            <a:solidFill>
              <a:sysClr val="window" lastClr="FFFFFF"/>
            </a:solidFill>
            <a:ln w="25400" cap="flat" cmpd="sng" algn="ctr">
              <a:solidFill>
                <a:sysClr val="windowText" lastClr="000000"/>
              </a:solidFill>
              <a:prstDash val="solid"/>
            </a:ln>
            <a:effectLst/>
          </p:spPr>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a:ln>
                    <a:noFill/>
                  </a:ln>
                  <a:solidFill>
                    <a:prstClr val="black"/>
                  </a:solidFill>
                  <a:effectLst/>
                  <a:uLnTx/>
                  <a:uFillTx/>
                  <a:latin typeface="Calibri"/>
                  <a:ea typeface="+mn-ea"/>
                  <a:cs typeface="+mn-cs"/>
                </a:rPr>
                <a:t>DAFNI Data Service (NID)</a:t>
              </a: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DB4894C3-2722-DF4C-9326-5DC07347CBFC}"/>
                </a:ext>
              </a:extLst>
            </p:cNvPr>
            <p:cNvPicPr>
              <a:picLocks noChangeAspect="1"/>
            </p:cNvPicPr>
            <p:nvPr/>
          </p:nvPicPr>
          <p:blipFill>
            <a:blip r:embed="rId3"/>
            <a:stretch>
              <a:fillRect/>
            </a:stretch>
          </p:blipFill>
          <p:spPr>
            <a:xfrm>
              <a:off x="5603912" y="2515664"/>
              <a:ext cx="782854" cy="335509"/>
            </a:xfrm>
            <a:prstGeom prst="rect">
              <a:avLst/>
            </a:prstGeom>
          </p:spPr>
        </p:pic>
        <p:sp>
          <p:nvSpPr>
            <p:cNvPr id="13" name="TextBox 12">
              <a:extLst>
                <a:ext uri="{FF2B5EF4-FFF2-40B4-BE49-F238E27FC236}">
                  <a16:creationId xmlns:a16="http://schemas.microsoft.com/office/drawing/2014/main" id="{1D23A872-8551-CBB8-0BED-EE46FA45310E}"/>
                </a:ext>
              </a:extLst>
            </p:cNvPr>
            <p:cNvSpPr txBox="1"/>
            <p:nvPr/>
          </p:nvSpPr>
          <p:spPr>
            <a:xfrm>
              <a:off x="5349205" y="4477649"/>
              <a:ext cx="192611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a:ln>
                    <a:noFill/>
                  </a:ln>
                  <a:solidFill>
                    <a:prstClr val="white"/>
                  </a:solidFill>
                  <a:effectLst/>
                  <a:uLnTx/>
                  <a:uFillTx/>
                  <a:latin typeface="Calibri" panose="020F0502020204030204"/>
                  <a:ea typeface="+mn-ea"/>
                  <a:cs typeface="Calibri" panose="020F0502020204030204"/>
                </a:rPr>
                <a:t>DAFNI Workflow</a:t>
              </a:r>
              <a:endParaRPr kumimoji="0" lang="en-US" sz="1800" b="0" i="0" u="none" strike="noStrike" kern="0" cap="none" spc="0" normalizeH="0" baseline="0" noProof="0">
                <a:ln>
                  <a:noFill/>
                </a:ln>
                <a:solidFill>
                  <a:prstClr val="white"/>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643B0F82-C165-50C8-F789-6702A4CD6EA0}"/>
                </a:ext>
              </a:extLst>
            </p:cNvPr>
            <p:cNvSpPr/>
            <p:nvPr/>
          </p:nvSpPr>
          <p:spPr>
            <a:xfrm>
              <a:off x="1934130" y="4311501"/>
              <a:ext cx="921285" cy="1006860"/>
            </a:xfrm>
            <a:prstGeom prst="rect">
              <a:avLst/>
            </a:prstGeom>
            <a:solidFill>
              <a:srgbClr val="A2456E"/>
            </a:solidFill>
            <a:ln w="25400" cap="flat" cmpd="sng" algn="ctr">
              <a:solidFill>
                <a:srgbClr val="A2456E">
                  <a:shade val="1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a:ln>
                    <a:noFill/>
                  </a:ln>
                  <a:solidFill>
                    <a:prstClr val="white"/>
                  </a:solidFill>
                  <a:effectLst/>
                  <a:uLnTx/>
                  <a:uFillTx/>
                  <a:latin typeface="Calibri"/>
                  <a:ea typeface="+mn-ea"/>
                  <a:cs typeface="+mn-cs"/>
                </a:rPr>
                <a:t>Data A</a:t>
              </a:r>
            </a:p>
          </p:txBody>
        </p:sp>
        <p:cxnSp>
          <p:nvCxnSpPr>
            <p:cNvPr id="15" name="Connector: Elbow 14">
              <a:extLst>
                <a:ext uri="{FF2B5EF4-FFF2-40B4-BE49-F238E27FC236}">
                  <a16:creationId xmlns:a16="http://schemas.microsoft.com/office/drawing/2014/main" id="{2D8E95F2-C451-C6F5-8B7A-76A78AF4F6FF}"/>
                </a:ext>
              </a:extLst>
            </p:cNvPr>
            <p:cNvCxnSpPr>
              <a:cxnSpLocks/>
              <a:stCxn id="16" idx="2"/>
              <a:endCxn id="14" idx="1"/>
            </p:cNvCxnSpPr>
            <p:nvPr/>
          </p:nvCxnSpPr>
          <p:spPr>
            <a:xfrm rot="16200000" flipH="1">
              <a:off x="1101361" y="3982161"/>
              <a:ext cx="552135" cy="1113403"/>
            </a:xfrm>
            <a:prstGeom prst="bentConnector2">
              <a:avLst/>
            </a:prstGeom>
            <a:noFill/>
            <a:ln w="38100" cap="flat" cmpd="sng" algn="ctr">
              <a:solidFill>
                <a:sysClr val="windowText" lastClr="000000"/>
              </a:solidFill>
              <a:prstDash val="solid"/>
              <a:tailEnd type="triangle"/>
            </a:ln>
            <a:effectLst>
              <a:outerShdw blurRad="40000" dist="23000" dir="5400000" rotWithShape="0">
                <a:srgbClr val="000000">
                  <a:alpha val="35000"/>
                </a:srgbClr>
              </a:outerShdw>
            </a:effectLst>
          </p:spPr>
        </p:cxnSp>
        <p:sp>
          <p:nvSpPr>
            <p:cNvPr id="16" name="Rectangle 15">
              <a:extLst>
                <a:ext uri="{FF2B5EF4-FFF2-40B4-BE49-F238E27FC236}">
                  <a16:creationId xmlns:a16="http://schemas.microsoft.com/office/drawing/2014/main" id="{C38BD19C-6ED4-E6F3-708F-23D1EA2058C4}"/>
                </a:ext>
              </a:extLst>
            </p:cNvPr>
            <p:cNvSpPr/>
            <p:nvPr/>
          </p:nvSpPr>
          <p:spPr>
            <a:xfrm>
              <a:off x="201349" y="3315810"/>
              <a:ext cx="1238755" cy="946986"/>
            </a:xfrm>
            <a:prstGeom prst="rect">
              <a:avLst/>
            </a:prstGeom>
            <a:solidFill>
              <a:sysClr val="window" lastClr="FFFFFF"/>
            </a:solidFill>
            <a:ln w="25400" cap="flat" cmpd="sng" algn="ctr">
              <a:solidFill>
                <a:sysClr val="windowText" lastClr="000000"/>
              </a:solidFill>
              <a:prstDash val="solid"/>
            </a:ln>
            <a:effectLst/>
          </p:spPr>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a:ln>
                    <a:noFill/>
                  </a:ln>
                  <a:solidFill>
                    <a:prstClr val="black"/>
                  </a:solidFill>
                  <a:effectLst/>
                  <a:uLnTx/>
                  <a:uFillTx/>
                  <a:latin typeface="Calibri"/>
                  <a:ea typeface="+mn-ea"/>
                  <a:cs typeface="+mn-cs"/>
                </a:rPr>
                <a:t>Data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a:ln>
                    <a:noFill/>
                  </a:ln>
                  <a:solidFill>
                    <a:prstClr val="black"/>
                  </a:solidFill>
                  <a:effectLst/>
                  <a:uLnTx/>
                  <a:uFillTx/>
                  <a:latin typeface="Calibri"/>
                  <a:ea typeface="+mn-ea"/>
                  <a:cs typeface="+mn-cs"/>
                </a:rPr>
                <a:t>Source</a:t>
              </a: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cxnSp>
          <p:nvCxnSpPr>
            <p:cNvPr id="17" name="Connector: Elbow 16">
              <a:extLst>
                <a:ext uri="{FF2B5EF4-FFF2-40B4-BE49-F238E27FC236}">
                  <a16:creationId xmlns:a16="http://schemas.microsoft.com/office/drawing/2014/main" id="{6DDC6169-849E-04D6-D605-6FD4C0CFE0D4}"/>
                </a:ext>
              </a:extLst>
            </p:cNvPr>
            <p:cNvCxnSpPr>
              <a:cxnSpLocks/>
              <a:stCxn id="11" idx="1"/>
              <a:endCxn id="16" idx="0"/>
            </p:cNvCxnSpPr>
            <p:nvPr/>
          </p:nvCxnSpPr>
          <p:spPr>
            <a:xfrm rot="10800000" flipV="1">
              <a:off x="820728" y="2684504"/>
              <a:ext cx="883221" cy="631305"/>
            </a:xfrm>
            <a:prstGeom prst="bentConnector2">
              <a:avLst/>
            </a:prstGeom>
            <a:noFill/>
            <a:ln w="38100" cap="flat" cmpd="sng" algn="ctr">
              <a:solidFill>
                <a:sysClr val="windowText" lastClr="000000"/>
              </a:solidFill>
              <a:prstDash val="solid"/>
              <a:tailEnd type="triangle"/>
            </a:ln>
            <a:effectLst>
              <a:outerShdw blurRad="40000" dist="23000" dir="5400000" rotWithShape="0">
                <a:srgbClr val="000000">
                  <a:alpha val="35000"/>
                </a:srgbClr>
              </a:outerShdw>
            </a:effectLst>
          </p:spPr>
        </p:cxnSp>
      </p:grpSp>
    </p:spTree>
    <p:extLst>
      <p:ext uri="{BB962C8B-B14F-4D97-AF65-F5344CB8AC3E}">
        <p14:creationId xmlns:p14="http://schemas.microsoft.com/office/powerpoint/2010/main" val="2193342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81CA4-CEDE-E807-3640-2E215A4459C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D7AEB34-4E4B-D8C0-06B7-283A838D274E}"/>
              </a:ext>
            </a:extLst>
          </p:cNvPr>
          <p:cNvSpPr txBox="1"/>
          <p:nvPr/>
        </p:nvSpPr>
        <p:spPr>
          <a:xfrm>
            <a:off x="480784" y="315685"/>
            <a:ext cx="687795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alibri Light (Headings)"/>
                <a:ea typeface="+mn-ea"/>
                <a:cs typeface="+mn-cs"/>
              </a:rPr>
              <a:t>Notifications and Small Features</a:t>
            </a:r>
          </a:p>
        </p:txBody>
      </p:sp>
      <p:sp>
        <p:nvSpPr>
          <p:cNvPr id="4" name="Text Placeholder 5">
            <a:extLst>
              <a:ext uri="{FF2B5EF4-FFF2-40B4-BE49-F238E27FC236}">
                <a16:creationId xmlns:a16="http://schemas.microsoft.com/office/drawing/2014/main" id="{5AC0B385-5327-1757-E756-BA32DCA57638}"/>
              </a:ext>
            </a:extLst>
          </p:cNvPr>
          <p:cNvSpPr txBox="1">
            <a:spLocks/>
          </p:cNvSpPr>
          <p:nvPr/>
        </p:nvSpPr>
        <p:spPr>
          <a:xfrm>
            <a:off x="480784" y="1027332"/>
            <a:ext cx="9512939" cy="4301975"/>
          </a:xfrm>
          <a:prstGeom prst="rect">
            <a:avLst/>
          </a:prstGeom>
        </p:spPr>
        <p:txBody>
          <a:bodyPr lIns="91440" tIns="45720" rIns="91440" bIns="45720" anchor="t"/>
          <a:lstStyle>
            <a:lvl1pPr marL="285750" indent="-285750" eaLnBrk="1" hangingPunct="1">
              <a:buSzPct val="110000"/>
              <a:buFont typeface="Arial" panose="020B0604020202020204" pitchFamily="34" charset="0"/>
              <a:buChar char="•"/>
              <a:defRPr sz="2000">
                <a:latin typeface="+mn-lt"/>
                <a:ea typeface="+mn-ea"/>
                <a:cs typeface="+mn-cs"/>
              </a:defRPr>
            </a:lvl1pPr>
            <a:lvl2pPr marL="742950" indent="-285750" eaLnBrk="1" hangingPunct="1">
              <a:buFont typeface="Courier New" panose="02070309020205020404" pitchFamily="49" charset="0"/>
              <a:buChar char="o"/>
              <a:defRPr>
                <a:solidFill>
                  <a:schemeClr val="tx2"/>
                </a:solidFill>
                <a:latin typeface="+mn-lt"/>
                <a:ea typeface="+mn-ea"/>
                <a:cs typeface="+mn-cs"/>
              </a:defRPr>
            </a:lvl2pPr>
            <a:lvl3pPr marL="1200150" indent="-285750" eaLnBrk="1" hangingPunct="1">
              <a:buFont typeface="Arial" panose="020B0604020202020204" pitchFamily="34" charset="0"/>
              <a:buChar char="•"/>
              <a:defRPr>
                <a:solidFill>
                  <a:schemeClr val="tx2"/>
                </a:solidFill>
                <a:latin typeface="+mn-lt"/>
                <a:ea typeface="+mn-ea"/>
                <a:cs typeface="+mn-cs"/>
              </a:defRPr>
            </a:lvl3pPr>
            <a:lvl4pPr marL="1657350" indent="-285750" eaLnBrk="1" hangingPunct="1">
              <a:buFont typeface="Arial" panose="020B0604020202020204" pitchFamily="34" charset="0"/>
              <a:buChar char="•"/>
              <a:defRPr>
                <a:solidFill>
                  <a:schemeClr val="tx2"/>
                </a:solidFill>
                <a:latin typeface="+mn-lt"/>
                <a:ea typeface="+mn-ea"/>
                <a:cs typeface="+mn-cs"/>
              </a:defRPr>
            </a:lvl4pPr>
            <a:lvl5pPr marL="2114550" indent="-285750" eaLnBrk="1" hangingPunct="1">
              <a:buFont typeface="Arial" panose="020B0604020202020204" pitchFamily="34" charset="0"/>
              <a:buChar char="•"/>
              <a:defRPr>
                <a:solidFill>
                  <a:schemeClr val="tx2"/>
                </a:solidFill>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0" marR="0" lvl="0" indent="0" algn="l" defTabSz="914400" rtl="0" eaLnBrk="1" fontAlgn="auto" latinLnBrk="0" hangingPunct="1">
              <a:lnSpc>
                <a:spcPct val="100000"/>
              </a:lnSpc>
              <a:spcBef>
                <a:spcPts val="0"/>
              </a:spcBef>
              <a:spcAft>
                <a:spcPts val="300"/>
              </a:spcAft>
              <a:buClrTx/>
              <a:buSzPct val="110000"/>
              <a:buFont typeface="Arial" panose="020B0604020202020204" pitchFamily="34" charset="0"/>
              <a:buNone/>
              <a:tabLst/>
              <a:defRPr/>
            </a:pPr>
            <a:r>
              <a:rPr kumimoji="0" lang="en-GB" sz="2400" b="0" i="0" u="none" strike="noStrike" kern="0" cap="none" spc="0" normalizeH="0" baseline="0" noProof="0">
                <a:ln>
                  <a:noFill/>
                </a:ln>
                <a:solidFill>
                  <a:prstClr val="white"/>
                </a:solidFill>
                <a:effectLst/>
                <a:uLnTx/>
                <a:uFillTx/>
                <a:latin typeface="Calibri"/>
                <a:ea typeface="+mn-ea"/>
                <a:cs typeface="+mn-cs"/>
              </a:rPr>
              <a:t>Notifications</a:t>
            </a:r>
          </a:p>
          <a:p>
            <a:pPr marL="285750" marR="0" lvl="0" indent="-285750" algn="l" defTabSz="914400" rtl="0" eaLnBrk="1" fontAlgn="auto" latinLnBrk="0" hangingPunct="1">
              <a:lnSpc>
                <a:spcPct val="100000"/>
              </a:lnSpc>
              <a:spcBef>
                <a:spcPts val="0"/>
              </a:spcBef>
              <a:spcAft>
                <a:spcPts val="0"/>
              </a:spcAft>
              <a:buClrTx/>
              <a:buSzPct val="110000"/>
              <a:buFont typeface="Arial" panose="020B0604020202020204" pitchFamily="34" charset="0"/>
              <a:buChar char="•"/>
              <a:tabLst/>
              <a:defRPr/>
            </a:pPr>
            <a:r>
              <a:rPr kumimoji="0" lang="en-GB" sz="2000" b="0" i="0" u="none" strike="noStrike" kern="0" cap="none" spc="0" normalizeH="0" baseline="0" noProof="0">
                <a:ln>
                  <a:noFill/>
                </a:ln>
                <a:solidFill>
                  <a:prstClr val="white"/>
                </a:solidFill>
                <a:effectLst/>
                <a:uLnTx/>
                <a:uFillTx/>
                <a:latin typeface="Calibri"/>
                <a:ea typeface="+mn-ea"/>
                <a:cs typeface="+mn-cs"/>
              </a:rPr>
              <a:t>Adding transactional email notifications to DAFNI</a:t>
            </a:r>
          </a:p>
          <a:p>
            <a:pPr marL="285750" marR="0" lvl="0" indent="-285750" algn="l" defTabSz="914400" rtl="0" eaLnBrk="1" fontAlgn="auto" latinLnBrk="0" hangingPunct="1">
              <a:lnSpc>
                <a:spcPct val="100000"/>
              </a:lnSpc>
              <a:spcBef>
                <a:spcPts val="0"/>
              </a:spcBef>
              <a:spcAft>
                <a:spcPts val="0"/>
              </a:spcAft>
              <a:buClrTx/>
              <a:buSzPct val="110000"/>
              <a:buFont typeface="Arial" panose="020B0604020202020204" pitchFamily="34" charset="0"/>
              <a:buChar char="•"/>
              <a:tabLst/>
              <a:defRPr/>
            </a:pPr>
            <a:r>
              <a:rPr kumimoji="0" lang="en-GB" sz="2000" b="0" i="0" u="none" strike="noStrike" kern="0" cap="none" spc="0" normalizeH="0" baseline="0" noProof="0">
                <a:ln>
                  <a:noFill/>
                </a:ln>
                <a:solidFill>
                  <a:prstClr val="white"/>
                </a:solidFill>
                <a:effectLst/>
                <a:uLnTx/>
                <a:uFillTx/>
                <a:latin typeface="Calibri"/>
                <a:ea typeface="+mn-ea"/>
                <a:cs typeface="+mn-cs"/>
              </a:rPr>
              <a:t>You will be able to configure which emails you receive</a:t>
            </a:r>
          </a:p>
          <a:p>
            <a:pPr marL="285750" marR="0" lvl="0" indent="-285750" algn="l" defTabSz="914400" rtl="0" eaLnBrk="1" fontAlgn="auto" latinLnBrk="0" hangingPunct="1">
              <a:lnSpc>
                <a:spcPct val="100000"/>
              </a:lnSpc>
              <a:spcBef>
                <a:spcPts val="0"/>
              </a:spcBef>
              <a:spcAft>
                <a:spcPts val="0"/>
              </a:spcAft>
              <a:buClrTx/>
              <a:buSzPct val="110000"/>
              <a:buFont typeface="Arial" panose="020B0604020202020204" pitchFamily="34" charset="0"/>
              <a:buChar char="•"/>
              <a:tabLst/>
              <a:defRPr/>
            </a:pPr>
            <a:r>
              <a:rPr kumimoji="0" lang="en-GB" sz="2000" b="0" i="0" u="none" strike="noStrike" kern="0" cap="none" spc="0" normalizeH="0" baseline="0" noProof="0">
                <a:ln>
                  <a:noFill/>
                </a:ln>
                <a:solidFill>
                  <a:prstClr val="white"/>
                </a:solidFill>
                <a:effectLst/>
                <a:uLnTx/>
                <a:uFillTx/>
                <a:latin typeface="Calibri"/>
                <a:ea typeface="+mn-ea"/>
                <a:cs typeface="+mn-cs"/>
              </a:rPr>
              <a:t>Existing users have been asked to re-accept T&amp;Cs</a:t>
            </a:r>
          </a:p>
          <a:p>
            <a:pPr marL="285750" marR="0" lvl="0" indent="-285750" algn="l" defTabSz="914400" rtl="0" eaLnBrk="1" fontAlgn="auto" latinLnBrk="0" hangingPunct="1">
              <a:lnSpc>
                <a:spcPct val="100000"/>
              </a:lnSpc>
              <a:spcBef>
                <a:spcPts val="0"/>
              </a:spcBef>
              <a:spcAft>
                <a:spcPts val="0"/>
              </a:spcAft>
              <a:buClrTx/>
              <a:buSzPct val="110000"/>
              <a:buFont typeface="Arial" panose="020B0604020202020204" pitchFamily="34" charset="0"/>
              <a:buChar char="•"/>
              <a:tabLst/>
              <a:defRPr/>
            </a:pPr>
            <a:r>
              <a:rPr kumimoji="0" lang="en-GB" sz="2000" b="0" i="0" u="none" strike="noStrike" kern="0" cap="none" spc="0" normalizeH="0" baseline="0" noProof="0">
                <a:ln>
                  <a:noFill/>
                </a:ln>
                <a:solidFill>
                  <a:prstClr val="white"/>
                </a:solidFill>
                <a:effectLst/>
                <a:uLnTx/>
                <a:uFillTx/>
                <a:latin typeface="Calibri"/>
                <a:ea typeface="+mn-ea"/>
                <a:cs typeface="+mn-cs"/>
              </a:rPr>
              <a:t>Emails on</a:t>
            </a: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GB" sz="1800" b="0" i="0" u="none" strike="noStrike" kern="0" cap="none" spc="0" normalizeH="0" baseline="0" noProof="0">
                <a:ln>
                  <a:noFill/>
                </a:ln>
                <a:solidFill>
                  <a:prstClr val="white"/>
                </a:solidFill>
                <a:effectLst/>
                <a:uLnTx/>
                <a:uFillTx/>
                <a:latin typeface="Calibri"/>
                <a:ea typeface="+mn-ea"/>
                <a:cs typeface="+mn-cs"/>
              </a:rPr>
              <a:t>Dataset/Model Upload</a:t>
            </a: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GB" sz="1800" b="0" i="0" u="none" strike="noStrike" kern="0" cap="none" spc="0" normalizeH="0" baseline="0" noProof="0">
                <a:ln>
                  <a:noFill/>
                </a:ln>
                <a:solidFill>
                  <a:prstClr val="white"/>
                </a:solidFill>
                <a:effectLst/>
                <a:uLnTx/>
                <a:uFillTx/>
                <a:latin typeface="Calibri"/>
                <a:ea typeface="+mn-ea"/>
                <a:cs typeface="+mn-cs"/>
              </a:rPr>
              <a:t>Workflow finishing</a:t>
            </a: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GB" sz="1800" b="0" i="0" u="none" strike="noStrike" kern="0" cap="none" spc="0" normalizeH="0" baseline="0" noProof="0">
                <a:ln>
                  <a:noFill/>
                </a:ln>
                <a:solidFill>
                  <a:prstClr val="white"/>
                </a:solidFill>
                <a:effectLst/>
                <a:uLnTx/>
                <a:uFillTx/>
                <a:latin typeface="Calibri"/>
                <a:ea typeface="+mn-ea"/>
                <a:cs typeface="+mn-cs"/>
              </a:rPr>
              <a:t>Maintenance notifications</a:t>
            </a:r>
          </a:p>
          <a:p>
            <a:pPr marL="0" marR="0" lvl="0" indent="0" algn="l" defTabSz="914400" rtl="0" eaLnBrk="1" fontAlgn="auto" latinLnBrk="0" hangingPunct="1">
              <a:lnSpc>
                <a:spcPct val="100000"/>
              </a:lnSpc>
              <a:spcBef>
                <a:spcPts val="1200"/>
              </a:spcBef>
              <a:spcAft>
                <a:spcPts val="300"/>
              </a:spcAft>
              <a:buClrTx/>
              <a:buSzPct val="110000"/>
              <a:buFont typeface="Arial" panose="020B0604020202020204" pitchFamily="34" charset="0"/>
              <a:buNone/>
              <a:tabLst/>
              <a:defRPr/>
            </a:pPr>
            <a:r>
              <a:rPr kumimoji="0" lang="en-GB" sz="2400" b="0" i="0" u="none" strike="noStrike" kern="0" cap="none" spc="0" normalizeH="0" baseline="0" noProof="0">
                <a:ln>
                  <a:noFill/>
                </a:ln>
                <a:solidFill>
                  <a:prstClr val="white"/>
                </a:solidFill>
                <a:effectLst/>
                <a:uLnTx/>
                <a:uFillTx/>
                <a:latin typeface="Calibri"/>
                <a:ea typeface="+mn-ea"/>
                <a:cs typeface="+mn-cs"/>
              </a:rPr>
              <a:t>Small User Requests</a:t>
            </a:r>
          </a:p>
          <a:p>
            <a:pPr marL="285750" marR="0" lvl="0" indent="-285750" algn="l" defTabSz="914400" rtl="0" eaLnBrk="1" fontAlgn="auto" latinLnBrk="0" hangingPunct="1">
              <a:lnSpc>
                <a:spcPct val="100000"/>
              </a:lnSpc>
              <a:spcBef>
                <a:spcPts val="0"/>
              </a:spcBef>
              <a:spcAft>
                <a:spcPts val="0"/>
              </a:spcAft>
              <a:buClrTx/>
              <a:buSzPct val="110000"/>
              <a:buFont typeface="Arial" panose="020B0604020202020204" pitchFamily="34" charset="0"/>
              <a:buChar char="•"/>
              <a:tabLst/>
              <a:defRPr/>
            </a:pPr>
            <a:r>
              <a:rPr kumimoji="0" lang="en-GB" sz="2000" b="0" i="0" u="none" strike="noStrike" kern="0" cap="none" spc="0" normalizeH="0" baseline="0" noProof="0">
                <a:ln>
                  <a:noFill/>
                </a:ln>
                <a:solidFill>
                  <a:prstClr val="white"/>
                </a:solidFill>
                <a:effectLst/>
                <a:uLnTx/>
                <a:uFillTx/>
                <a:latin typeface="Calibri"/>
                <a:ea typeface="+mn-ea"/>
                <a:cs typeface="+mn-cs"/>
              </a:rPr>
              <a:t>We have received lots of requests for small changes or new features on DAFNI</a:t>
            </a:r>
          </a:p>
          <a:p>
            <a:pPr marL="285750" marR="0" lvl="0" indent="-285750" algn="l" defTabSz="914400" rtl="0" eaLnBrk="1" fontAlgn="auto" latinLnBrk="0" hangingPunct="1">
              <a:lnSpc>
                <a:spcPct val="100000"/>
              </a:lnSpc>
              <a:spcBef>
                <a:spcPts val="0"/>
              </a:spcBef>
              <a:spcAft>
                <a:spcPts val="0"/>
              </a:spcAft>
              <a:buClrTx/>
              <a:buSzPct val="110000"/>
              <a:buFont typeface="Arial" panose="020B0604020202020204" pitchFamily="34" charset="0"/>
              <a:buChar char="•"/>
              <a:tabLst/>
              <a:defRPr/>
            </a:pPr>
            <a:r>
              <a:rPr kumimoji="0" lang="en-GB" sz="2000" b="0" i="0" u="none" strike="noStrike" kern="0" cap="none" spc="0" normalizeH="0" baseline="0" noProof="0">
                <a:ln>
                  <a:noFill/>
                </a:ln>
                <a:solidFill>
                  <a:prstClr val="white"/>
                </a:solidFill>
                <a:effectLst/>
                <a:uLnTx/>
                <a:uFillTx/>
                <a:latin typeface="Calibri"/>
                <a:ea typeface="+mn-ea"/>
                <a:cs typeface="+mn-cs"/>
              </a:rPr>
              <a:t>A project is being taken on over the next 6 months to address as many of these as we can – keep an eye on the DAFNI release notes!</a:t>
            </a:r>
          </a:p>
        </p:txBody>
      </p:sp>
    </p:spTree>
    <p:extLst>
      <p:ext uri="{BB962C8B-B14F-4D97-AF65-F5344CB8AC3E}">
        <p14:creationId xmlns:p14="http://schemas.microsoft.com/office/powerpoint/2010/main" val="4265236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7A9C1C-14F0-70A7-2CB9-010D7DFBD43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F77046C-A725-305D-0F2A-FF710DC50B86}"/>
              </a:ext>
            </a:extLst>
          </p:cNvPr>
          <p:cNvSpPr txBox="1"/>
          <p:nvPr/>
        </p:nvSpPr>
        <p:spPr>
          <a:xfrm>
            <a:off x="1180621" y="270653"/>
            <a:ext cx="990519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Calibri" panose="020F0502020204030204"/>
                <a:ea typeface="Calibri"/>
                <a:cs typeface="Calibri"/>
              </a:rPr>
              <a:t>Welcome to the 2024 DAFNI Conference: </a:t>
            </a:r>
            <a:r>
              <a:rPr kumimoji="0" lang="en-US" sz="2000" b="1" i="0" u="none" strike="noStrike" kern="1200" cap="none" spc="0" normalizeH="0" baseline="0" noProof="0">
                <a:ln>
                  <a:noFill/>
                </a:ln>
                <a:solidFill>
                  <a:prstClr val="white"/>
                </a:solidFill>
                <a:effectLst/>
                <a:uLnTx/>
                <a:uFillTx/>
                <a:latin typeface="Calibri" panose="020F0502020204030204"/>
                <a:ea typeface="+mn-ea"/>
                <a:cs typeface="+mn-cs"/>
              </a:rPr>
              <a:t>Working Together for Resilient Infrastructure</a:t>
            </a:r>
            <a:endParaRPr kumimoji="0" lang="en-US" sz="2000" b="1" i="0" u="none" strike="noStrike" kern="1200" cap="none" spc="0" normalizeH="0" baseline="0" noProof="0">
              <a:ln>
                <a:noFill/>
              </a:ln>
              <a:solidFill>
                <a:prstClr val="white"/>
              </a:solidFill>
              <a:effectLst/>
              <a:uLnTx/>
              <a:uFillTx/>
              <a:latin typeface="Calibri" panose="020F0502020204030204"/>
              <a:ea typeface="Calibri"/>
              <a:cs typeface="Calibri"/>
            </a:endParaRPr>
          </a:p>
        </p:txBody>
      </p:sp>
      <p:sp>
        <p:nvSpPr>
          <p:cNvPr id="4" name="TextBox 3">
            <a:extLst>
              <a:ext uri="{FF2B5EF4-FFF2-40B4-BE49-F238E27FC236}">
                <a16:creationId xmlns:a16="http://schemas.microsoft.com/office/drawing/2014/main" id="{AE36F691-19D7-ABA2-DEED-263E86A10F95}"/>
              </a:ext>
            </a:extLst>
          </p:cNvPr>
          <p:cNvSpPr txBox="1"/>
          <p:nvPr/>
        </p:nvSpPr>
        <p:spPr>
          <a:xfrm>
            <a:off x="950773" y="964038"/>
            <a:ext cx="10932883" cy="3662541"/>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a:ln w="0"/>
                <a:solidFill>
                  <a:prstClr val="black">
                    <a:lumMod val="85000"/>
                    <a:lumOff val="15000"/>
                  </a:prstClr>
                </a:solidFill>
                <a:effectLst/>
                <a:uLnTx/>
                <a:uFillTx/>
                <a:latin typeface="Calibri" panose="020F0502020204030204"/>
                <a:ea typeface="+mn-ea"/>
                <a:cs typeface="+mn-cs"/>
              </a:rPr>
              <a:t>To support scientific modelers in their technical collaborations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1" u="none" strike="noStrike" kern="1200" cap="none" spc="0" normalizeH="0" baseline="0" noProof="0">
              <a:ln w="0"/>
              <a:solidFill>
                <a:prstClr val="black">
                  <a:lumMod val="85000"/>
                  <a:lumOff val="15000"/>
                </a:prst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a:ln w="0"/>
                <a:solidFill>
                  <a:prstClr val="black">
                    <a:lumMod val="85000"/>
                    <a:lumOff val="15000"/>
                  </a:prstClr>
                </a:solidFill>
                <a:effectLst/>
                <a:uLnTx/>
                <a:uFillTx/>
                <a:latin typeface="Calibri" panose="020F0502020204030204"/>
                <a:ea typeface="+mn-ea"/>
                <a:cs typeface="+mn-cs"/>
              </a:rPr>
              <a:t>To foster new connections and collaborations in research</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w="0"/>
              <a:solidFill>
                <a:prstClr val="black">
                  <a:lumMod val="85000"/>
                  <a:lumOff val="15000"/>
                </a:prst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a:ln w="0"/>
                <a:solidFill>
                  <a:prstClr val="black">
                    <a:lumMod val="85000"/>
                    <a:lumOff val="15000"/>
                  </a:prstClr>
                </a:solidFill>
                <a:effectLst/>
                <a:uLnTx/>
                <a:uFillTx/>
                <a:latin typeface="Calibri" panose="020F0502020204030204"/>
                <a:ea typeface="+mn-ea"/>
                <a:cs typeface="+mn-cs"/>
              </a:rPr>
              <a:t>To spearhead new levels of transparency and reproducibility in model-based research</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1" u="none" strike="noStrike" kern="1200" cap="none" spc="0" normalizeH="0" baseline="0" noProof="0">
              <a:ln w="0"/>
              <a:solidFill>
                <a:prstClr val="black">
                  <a:lumMod val="85000"/>
                  <a:lumOff val="15000"/>
                </a:prst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a:ln w="0"/>
                <a:solidFill>
                  <a:prstClr val="black">
                    <a:lumMod val="85000"/>
                    <a:lumOff val="15000"/>
                  </a:prstClr>
                </a:solidFill>
                <a:effectLst/>
                <a:uLnTx/>
                <a:uFillTx/>
                <a:latin typeface="Calibri" panose="020F0502020204030204"/>
                <a:ea typeface="+mn-ea"/>
                <a:cs typeface="+mn-cs"/>
              </a:rPr>
              <a:t>To facilitate communication of scientific results to non-technical decision makers</a:t>
            </a:r>
          </a:p>
        </p:txBody>
      </p:sp>
    </p:spTree>
    <p:extLst>
      <p:ext uri="{BB962C8B-B14F-4D97-AF65-F5344CB8AC3E}">
        <p14:creationId xmlns:p14="http://schemas.microsoft.com/office/powerpoint/2010/main" val="14984991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81CA4-CEDE-E807-3640-2E215A4459CB}"/>
            </a:ext>
          </a:extLst>
        </p:cNvPr>
        <p:cNvGrpSpPr/>
        <p:nvPr/>
      </p:nvGrpSpPr>
      <p:grpSpPr>
        <a:xfrm>
          <a:off x="0" y="0"/>
          <a:ext cx="0" cy="0"/>
          <a:chOff x="0" y="0"/>
          <a:chExt cx="0" cy="0"/>
        </a:xfrm>
      </p:grpSpPr>
      <p:sp>
        <p:nvSpPr>
          <p:cNvPr id="2" name="Subtitle 3">
            <a:extLst>
              <a:ext uri="{FF2B5EF4-FFF2-40B4-BE49-F238E27FC236}">
                <a16:creationId xmlns:a16="http://schemas.microsoft.com/office/drawing/2014/main" id="{28028A08-90A3-A97F-FD8E-1A17D8C1394E}"/>
              </a:ext>
            </a:extLst>
          </p:cNvPr>
          <p:cNvSpPr txBox="1">
            <a:spLocks/>
          </p:cNvSpPr>
          <p:nvPr/>
        </p:nvSpPr>
        <p:spPr>
          <a:xfrm>
            <a:off x="3056335" y="2738344"/>
            <a:ext cx="6079329" cy="553998"/>
          </a:xfrm>
          <a:prstGeom prst="rect">
            <a:avLst/>
          </a:prstGeom>
        </p:spPr>
        <p:txBody>
          <a:bodyPr wrap="square" lIns="0" tIns="0" rIns="0" bIns="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4000" b="1" i="0" u="none" strike="noStrike" kern="1200" cap="none" spc="0" normalizeH="0" baseline="0" noProof="0">
                <a:ln>
                  <a:noFill/>
                </a:ln>
                <a:solidFill>
                  <a:prstClr val="white"/>
                </a:solidFill>
                <a:effectLst/>
                <a:uLnTx/>
                <a:uFillTx/>
                <a:latin typeface="Calibri Light" panose="020F0302020204030204"/>
                <a:ea typeface="+mn-ea"/>
                <a:cs typeface="+mn-cs"/>
              </a:rPr>
              <a:t>Systems</a:t>
            </a:r>
          </a:p>
        </p:txBody>
      </p:sp>
    </p:spTree>
    <p:extLst>
      <p:ext uri="{BB962C8B-B14F-4D97-AF65-F5344CB8AC3E}">
        <p14:creationId xmlns:p14="http://schemas.microsoft.com/office/powerpoint/2010/main" val="27175744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81CA4-CEDE-E807-3640-2E215A4459C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D7AEB34-4E4B-D8C0-06B7-283A838D274E}"/>
              </a:ext>
            </a:extLst>
          </p:cNvPr>
          <p:cNvSpPr txBox="1"/>
          <p:nvPr/>
        </p:nvSpPr>
        <p:spPr>
          <a:xfrm>
            <a:off x="480784" y="315685"/>
            <a:ext cx="935990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alibri Light (Headings)"/>
                <a:ea typeface="+mn-ea"/>
                <a:cs typeface="+mn-cs"/>
              </a:rPr>
              <a:t>Current System Development Overview</a:t>
            </a:r>
          </a:p>
        </p:txBody>
      </p:sp>
      <p:grpSp>
        <p:nvGrpSpPr>
          <p:cNvPr id="22" name="Group 21">
            <a:extLst>
              <a:ext uri="{FF2B5EF4-FFF2-40B4-BE49-F238E27FC236}">
                <a16:creationId xmlns:a16="http://schemas.microsoft.com/office/drawing/2014/main" id="{E006F44C-A0A8-4E61-3508-4A3435B99A14}"/>
              </a:ext>
            </a:extLst>
          </p:cNvPr>
          <p:cNvGrpSpPr/>
          <p:nvPr/>
        </p:nvGrpSpPr>
        <p:grpSpPr>
          <a:xfrm>
            <a:off x="3715299" y="2080838"/>
            <a:ext cx="4761402" cy="2158907"/>
            <a:chOff x="3534862" y="2255009"/>
            <a:chExt cx="4761402" cy="2158907"/>
          </a:xfrm>
        </p:grpSpPr>
        <p:sp>
          <p:nvSpPr>
            <p:cNvPr id="17" name="Rectangle 16">
              <a:extLst>
                <a:ext uri="{FF2B5EF4-FFF2-40B4-BE49-F238E27FC236}">
                  <a16:creationId xmlns:a16="http://schemas.microsoft.com/office/drawing/2014/main" id="{814A7645-9967-C21A-2CAB-CEF385EB153A}"/>
                </a:ext>
              </a:extLst>
            </p:cNvPr>
            <p:cNvSpPr/>
            <p:nvPr/>
          </p:nvSpPr>
          <p:spPr>
            <a:xfrm>
              <a:off x="3534862" y="2255009"/>
              <a:ext cx="1893234" cy="666045"/>
            </a:xfrm>
            <a:prstGeom prst="rect">
              <a:avLst/>
            </a:prstGeom>
            <a:solidFill>
              <a:srgbClr val="5281A8"/>
            </a:solidFill>
            <a:ln w="25400" cap="flat" cmpd="sng" algn="ctr">
              <a:solidFill>
                <a:schemeClr val="bg1"/>
              </a:solidFill>
              <a:prstDash val="solid"/>
            </a:ln>
            <a:effectLst/>
          </p:spPr>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a:ea typeface="Calibri"/>
                  <a:cs typeface="Calibri"/>
                </a:rPr>
                <a:t>New K8S Cluster</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272A95A0-68F0-090D-9255-BD0EC9F5A210}"/>
                </a:ext>
              </a:extLst>
            </p:cNvPr>
            <p:cNvSpPr/>
            <p:nvPr/>
          </p:nvSpPr>
          <p:spPr>
            <a:xfrm>
              <a:off x="6403030" y="3015856"/>
              <a:ext cx="1893234" cy="666045"/>
            </a:xfrm>
            <a:prstGeom prst="rect">
              <a:avLst/>
            </a:prstGeom>
            <a:solidFill>
              <a:srgbClr val="5281A8"/>
            </a:solidFill>
            <a:ln w="25400" cap="flat" cmpd="sng" algn="ctr">
              <a:solidFill>
                <a:schemeClr val="bg1"/>
              </a:solidFill>
              <a:prstDash val="solid"/>
            </a:ln>
            <a:effectLst/>
          </p:spPr>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a:ea typeface="Calibri"/>
                  <a:cs typeface="Calibri"/>
                </a:rPr>
                <a:t>Move to Cloud-Hosted</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19" name="Connector: Elbow 18">
              <a:extLst>
                <a:ext uri="{FF2B5EF4-FFF2-40B4-BE49-F238E27FC236}">
                  <a16:creationId xmlns:a16="http://schemas.microsoft.com/office/drawing/2014/main" id="{21F7AED9-3758-A2EE-003E-070B93C5C31A}"/>
                </a:ext>
              </a:extLst>
            </p:cNvPr>
            <p:cNvCxnSpPr>
              <a:cxnSpLocks/>
              <a:stCxn id="17" idx="3"/>
              <a:endCxn id="18" idx="1"/>
            </p:cNvCxnSpPr>
            <p:nvPr/>
          </p:nvCxnSpPr>
          <p:spPr>
            <a:xfrm>
              <a:off x="5428096" y="2588032"/>
              <a:ext cx="974934" cy="760847"/>
            </a:xfrm>
            <a:prstGeom prst="bentConnector3">
              <a:avLst>
                <a:gd name="adj1" fmla="val 50000"/>
              </a:avLst>
            </a:prstGeom>
            <a:noFill/>
            <a:ln w="28575" cap="flat" cmpd="sng" algn="ctr">
              <a:solidFill>
                <a:schemeClr val="bg1"/>
              </a:solidFill>
              <a:prstDash val="solid"/>
              <a:tailEnd type="triangle"/>
            </a:ln>
            <a:effectLst/>
          </p:spPr>
        </p:cxnSp>
        <p:cxnSp>
          <p:nvCxnSpPr>
            <p:cNvPr id="20" name="Connector: Elbow 19">
              <a:extLst>
                <a:ext uri="{FF2B5EF4-FFF2-40B4-BE49-F238E27FC236}">
                  <a16:creationId xmlns:a16="http://schemas.microsoft.com/office/drawing/2014/main" id="{1E07828D-944C-5D1A-FF7C-94C4A61EB5B3}"/>
                </a:ext>
              </a:extLst>
            </p:cNvPr>
            <p:cNvCxnSpPr>
              <a:cxnSpLocks/>
            </p:cNvCxnSpPr>
            <p:nvPr/>
          </p:nvCxnSpPr>
          <p:spPr>
            <a:xfrm flipV="1">
              <a:off x="5428096" y="3348878"/>
              <a:ext cx="974934" cy="732015"/>
            </a:xfrm>
            <a:prstGeom prst="bentConnector3">
              <a:avLst>
                <a:gd name="adj1" fmla="val 50000"/>
              </a:avLst>
            </a:prstGeom>
            <a:noFill/>
            <a:ln w="28575" cap="flat" cmpd="sng" algn="ctr">
              <a:solidFill>
                <a:schemeClr val="bg1"/>
              </a:solidFill>
              <a:prstDash val="solid"/>
              <a:tailEnd type="triangle"/>
            </a:ln>
            <a:effectLst/>
          </p:spPr>
        </p:cxnSp>
        <p:sp>
          <p:nvSpPr>
            <p:cNvPr id="21" name="Rectangle 20">
              <a:extLst>
                <a:ext uri="{FF2B5EF4-FFF2-40B4-BE49-F238E27FC236}">
                  <a16:creationId xmlns:a16="http://schemas.microsoft.com/office/drawing/2014/main" id="{F4109C20-DE15-A8C1-1EEA-37974C004720}"/>
                </a:ext>
              </a:extLst>
            </p:cNvPr>
            <p:cNvSpPr/>
            <p:nvPr/>
          </p:nvSpPr>
          <p:spPr>
            <a:xfrm>
              <a:off x="3534862" y="3747871"/>
              <a:ext cx="1893234" cy="666045"/>
            </a:xfrm>
            <a:prstGeom prst="rect">
              <a:avLst/>
            </a:prstGeom>
            <a:solidFill>
              <a:srgbClr val="5281A8"/>
            </a:solidFill>
            <a:ln w="25400" cap="flat" cmpd="sng" algn="ctr">
              <a:solidFill>
                <a:schemeClr val="bg1"/>
              </a:solidFill>
              <a:prstDash val="solid"/>
            </a:ln>
            <a:effectLst/>
          </p:spPr>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a:ea typeface="Calibri"/>
                  <a:cs typeface="Calibri"/>
                </a:rPr>
                <a:t>Upgrade VM Host</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19345028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81CA4-CEDE-E807-3640-2E215A4459C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D7AEB34-4E4B-D8C0-06B7-283A838D274E}"/>
              </a:ext>
            </a:extLst>
          </p:cNvPr>
          <p:cNvSpPr txBox="1"/>
          <p:nvPr/>
        </p:nvSpPr>
        <p:spPr>
          <a:xfrm>
            <a:off x="480784" y="315685"/>
            <a:ext cx="687795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alibri Light (Headings)"/>
                <a:ea typeface="+mn-ea"/>
                <a:cs typeface="+mn-cs"/>
              </a:rPr>
              <a:t>New K8S Cluster</a:t>
            </a:r>
          </a:p>
        </p:txBody>
      </p:sp>
      <p:sp>
        <p:nvSpPr>
          <p:cNvPr id="3" name="Text Placeholder 7">
            <a:extLst>
              <a:ext uri="{FF2B5EF4-FFF2-40B4-BE49-F238E27FC236}">
                <a16:creationId xmlns:a16="http://schemas.microsoft.com/office/drawing/2014/main" id="{39FBE84E-FE8A-5DE4-7EBD-B8726819E6FE}"/>
              </a:ext>
            </a:extLst>
          </p:cNvPr>
          <p:cNvSpPr txBox="1">
            <a:spLocks/>
          </p:cNvSpPr>
          <p:nvPr/>
        </p:nvSpPr>
        <p:spPr>
          <a:xfrm>
            <a:off x="480784" y="1027332"/>
            <a:ext cx="9512939" cy="4301975"/>
          </a:xfrm>
          <a:prstGeom prst="rect">
            <a:avLst/>
          </a:prstGeom>
        </p:spPr>
        <p:txBody>
          <a:bodyPr/>
          <a:lstStyle>
            <a:lvl1pPr marL="285750" indent="-285750" eaLnBrk="1" hangingPunct="1">
              <a:buSzPct val="110000"/>
              <a:buFont typeface="Arial" panose="020B0604020202020204" pitchFamily="34" charset="0"/>
              <a:buChar char="•"/>
              <a:defRPr sz="2000">
                <a:latin typeface="+mn-lt"/>
                <a:ea typeface="+mn-ea"/>
                <a:cs typeface="+mn-cs"/>
              </a:defRPr>
            </a:lvl1pPr>
            <a:lvl2pPr marL="742950" indent="-285750" eaLnBrk="1" hangingPunct="1">
              <a:buFont typeface="Courier New" panose="02070309020205020404" pitchFamily="49" charset="0"/>
              <a:buChar char="o"/>
              <a:defRPr>
                <a:solidFill>
                  <a:schemeClr val="tx2"/>
                </a:solidFill>
                <a:latin typeface="+mn-lt"/>
                <a:ea typeface="+mn-ea"/>
                <a:cs typeface="+mn-cs"/>
              </a:defRPr>
            </a:lvl2pPr>
            <a:lvl3pPr marL="1200150" indent="-285750" eaLnBrk="1" hangingPunct="1">
              <a:buFont typeface="Arial" panose="020B0604020202020204" pitchFamily="34" charset="0"/>
              <a:buChar char="•"/>
              <a:defRPr>
                <a:solidFill>
                  <a:schemeClr val="tx2"/>
                </a:solidFill>
                <a:latin typeface="+mn-lt"/>
                <a:ea typeface="+mn-ea"/>
                <a:cs typeface="+mn-cs"/>
              </a:defRPr>
            </a:lvl3pPr>
            <a:lvl4pPr marL="1657350" indent="-285750" eaLnBrk="1" hangingPunct="1">
              <a:buFont typeface="Arial" panose="020B0604020202020204" pitchFamily="34" charset="0"/>
              <a:buChar char="•"/>
              <a:defRPr>
                <a:solidFill>
                  <a:schemeClr val="tx2"/>
                </a:solidFill>
                <a:latin typeface="+mn-lt"/>
                <a:ea typeface="+mn-ea"/>
                <a:cs typeface="+mn-cs"/>
              </a:defRPr>
            </a:lvl4pPr>
            <a:lvl5pPr marL="2114550" indent="-285750" eaLnBrk="1" hangingPunct="1">
              <a:buFont typeface="Arial" panose="020B0604020202020204" pitchFamily="34" charset="0"/>
              <a:buChar char="•"/>
              <a:defRPr>
                <a:solidFill>
                  <a:schemeClr val="tx2"/>
                </a:solidFill>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285750" marR="0" lvl="0" indent="-285750" algn="l" defTabSz="914400" rtl="0" eaLnBrk="1" fontAlgn="auto" latinLnBrk="0" hangingPunct="1">
              <a:lnSpc>
                <a:spcPct val="100000"/>
              </a:lnSpc>
              <a:spcBef>
                <a:spcPts val="0"/>
              </a:spcBef>
              <a:spcAft>
                <a:spcPts val="600"/>
              </a:spcAft>
              <a:buClrTx/>
              <a:buSzPct val="110000"/>
              <a:buFont typeface="Arial" panose="020B0604020202020204" pitchFamily="34" charset="0"/>
              <a:buChar char="•"/>
              <a:tabLst/>
              <a:defRPr/>
            </a:pPr>
            <a:r>
              <a:rPr kumimoji="0" lang="en-GB" sz="2000" b="0" i="0" u="none" strike="noStrike" kern="0" cap="none" spc="0" normalizeH="0" baseline="0" noProof="0">
                <a:ln>
                  <a:noFill/>
                </a:ln>
                <a:solidFill>
                  <a:prstClr val="white"/>
                </a:solidFill>
                <a:effectLst/>
                <a:uLnTx/>
                <a:uFillTx/>
                <a:latin typeface="Calibri"/>
                <a:ea typeface="+mn-ea"/>
                <a:cs typeface="+mn-cs"/>
              </a:rPr>
              <a:t>New Kubernetes cluster to host DAFNI</a:t>
            </a:r>
          </a:p>
          <a:p>
            <a:pPr marL="285750" marR="0" lvl="0" indent="-285750" algn="l" defTabSz="914400" rtl="0" eaLnBrk="1" fontAlgn="auto" latinLnBrk="0" hangingPunct="1">
              <a:lnSpc>
                <a:spcPct val="100000"/>
              </a:lnSpc>
              <a:spcBef>
                <a:spcPts val="0"/>
              </a:spcBef>
              <a:spcAft>
                <a:spcPts val="600"/>
              </a:spcAft>
              <a:buClrTx/>
              <a:buSzPct val="110000"/>
              <a:buFont typeface="Arial" panose="020B0604020202020204" pitchFamily="34" charset="0"/>
              <a:buChar char="•"/>
              <a:tabLst/>
              <a:defRPr/>
            </a:pPr>
            <a:r>
              <a:rPr kumimoji="0" lang="en-GB" sz="2000" b="0" i="0" u="none" strike="noStrike" kern="0" cap="none" spc="0" normalizeH="0" baseline="0" noProof="0">
                <a:ln>
                  <a:noFill/>
                </a:ln>
                <a:solidFill>
                  <a:prstClr val="white"/>
                </a:solidFill>
                <a:effectLst/>
                <a:uLnTx/>
                <a:uFillTx/>
                <a:latin typeface="Calibri"/>
                <a:ea typeface="+mn-ea"/>
                <a:cs typeface="+mn-cs"/>
              </a:rPr>
              <a:t>We hope to be moving onto this cluster before the end of the year</a:t>
            </a:r>
          </a:p>
          <a:p>
            <a:pPr marL="285750" marR="0" lvl="0" indent="-285750" algn="l" defTabSz="914400" rtl="0" eaLnBrk="1" fontAlgn="auto" latinLnBrk="0" hangingPunct="1">
              <a:lnSpc>
                <a:spcPct val="100000"/>
              </a:lnSpc>
              <a:spcBef>
                <a:spcPts val="0"/>
              </a:spcBef>
              <a:spcAft>
                <a:spcPts val="600"/>
              </a:spcAft>
              <a:buClrTx/>
              <a:buSzPct val="110000"/>
              <a:buFont typeface="Arial" panose="020B0604020202020204" pitchFamily="34" charset="0"/>
              <a:buChar char="•"/>
              <a:tabLst/>
              <a:defRPr/>
            </a:pPr>
            <a:endParaRPr kumimoji="0" lang="en-GB" sz="2000" b="0" i="0" u="none" strike="noStrike" kern="0" cap="none" spc="0" normalizeH="0" baseline="0" noProof="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600"/>
              </a:spcAft>
              <a:buClrTx/>
              <a:buSzPct val="110000"/>
              <a:buFont typeface="Arial" panose="020B0604020202020204" pitchFamily="34" charset="0"/>
              <a:buNone/>
              <a:tabLst/>
              <a:defRPr/>
            </a:pPr>
            <a:r>
              <a:rPr kumimoji="0" lang="en-GB" sz="2400" b="0" i="0" u="none" strike="noStrike" kern="0" cap="none" spc="0" normalizeH="0" baseline="0" noProof="0">
                <a:ln>
                  <a:noFill/>
                </a:ln>
                <a:solidFill>
                  <a:prstClr val="white"/>
                </a:solidFill>
                <a:effectLst/>
                <a:uLnTx/>
                <a:uFillTx/>
                <a:latin typeface="Calibri"/>
                <a:ea typeface="+mn-ea"/>
                <a:cs typeface="+mn-cs"/>
              </a:rPr>
              <a:t>But why should you care?</a:t>
            </a:r>
          </a:p>
          <a:p>
            <a:pPr marL="285750" marR="0" lvl="0" indent="-285750" algn="l" defTabSz="914400" rtl="0" eaLnBrk="1" fontAlgn="auto" latinLnBrk="0" hangingPunct="1">
              <a:lnSpc>
                <a:spcPct val="100000"/>
              </a:lnSpc>
              <a:spcBef>
                <a:spcPts val="0"/>
              </a:spcBef>
              <a:spcAft>
                <a:spcPts val="600"/>
              </a:spcAft>
              <a:buClrTx/>
              <a:buSzPct val="110000"/>
              <a:buFont typeface="Arial" panose="020B0604020202020204" pitchFamily="34" charset="0"/>
              <a:buChar char="•"/>
              <a:tabLst/>
              <a:defRPr/>
            </a:pPr>
            <a:r>
              <a:rPr kumimoji="0" lang="en-GB" sz="2000" b="0" i="0" u="none" strike="noStrike" kern="0" cap="none" spc="0" normalizeH="0" baseline="0" noProof="0">
                <a:ln>
                  <a:noFill/>
                </a:ln>
                <a:solidFill>
                  <a:prstClr val="white"/>
                </a:solidFill>
                <a:effectLst/>
                <a:uLnTx/>
                <a:uFillTx/>
                <a:latin typeface="Calibri"/>
                <a:ea typeface="+mn-ea"/>
                <a:cs typeface="+mn-cs"/>
              </a:rPr>
              <a:t>Our current cluster is quite old now and was built during Kubernetes’ infancy. The new cluster has been built with current best-practice </a:t>
            </a:r>
          </a:p>
          <a:p>
            <a:pPr marL="285750" marR="0" lvl="0" indent="-285750" algn="l" defTabSz="914400" rtl="0" eaLnBrk="1" fontAlgn="auto" latinLnBrk="0" hangingPunct="1">
              <a:lnSpc>
                <a:spcPct val="100000"/>
              </a:lnSpc>
              <a:spcBef>
                <a:spcPts val="0"/>
              </a:spcBef>
              <a:spcAft>
                <a:spcPts val="600"/>
              </a:spcAft>
              <a:buClrTx/>
              <a:buSzPct val="110000"/>
              <a:buFont typeface="Arial" panose="020B0604020202020204" pitchFamily="34" charset="0"/>
              <a:buChar char="•"/>
              <a:tabLst/>
              <a:defRPr/>
            </a:pPr>
            <a:endParaRPr kumimoji="0" lang="en-GB" sz="2000" b="0" i="0" u="none" strike="noStrike" kern="0" cap="none" spc="0" normalizeH="0" baseline="0" noProof="0">
              <a:ln>
                <a:noFill/>
              </a:ln>
              <a:solidFill>
                <a:prstClr val="white"/>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600"/>
              </a:spcAft>
              <a:buClrTx/>
              <a:buSzPct val="110000"/>
              <a:buFont typeface="Arial" panose="020B0604020202020204" pitchFamily="34" charset="0"/>
              <a:buChar char="•"/>
              <a:tabLst/>
              <a:defRPr/>
            </a:pPr>
            <a:r>
              <a:rPr kumimoji="0" lang="en-GB" sz="2000" b="0" i="0" u="none" strike="noStrike" kern="0" cap="none" spc="0" normalizeH="0" baseline="0" noProof="0">
                <a:ln>
                  <a:noFill/>
                </a:ln>
                <a:solidFill>
                  <a:prstClr val="white"/>
                </a:solidFill>
                <a:effectLst/>
                <a:uLnTx/>
                <a:uFillTx/>
                <a:latin typeface="Calibri"/>
                <a:ea typeface="+mn-ea"/>
                <a:cs typeface="+mn-cs"/>
              </a:rPr>
              <a:t>Maintenance and upgrades should be easier, less risky and less noticeable to you</a:t>
            </a:r>
          </a:p>
          <a:p>
            <a:pPr marL="285750" marR="0" lvl="0" indent="-285750" algn="l" defTabSz="914400" rtl="0" eaLnBrk="1" fontAlgn="auto" latinLnBrk="0" hangingPunct="1">
              <a:lnSpc>
                <a:spcPct val="100000"/>
              </a:lnSpc>
              <a:spcBef>
                <a:spcPts val="0"/>
              </a:spcBef>
              <a:spcAft>
                <a:spcPts val="600"/>
              </a:spcAft>
              <a:buClrTx/>
              <a:buSzPct val="110000"/>
              <a:buFont typeface="Arial" panose="020B0604020202020204" pitchFamily="34" charset="0"/>
              <a:buChar char="•"/>
              <a:tabLst/>
              <a:defRPr/>
            </a:pPr>
            <a:endParaRPr kumimoji="0" lang="en-GB" sz="2000" b="0" i="0" u="none" strike="noStrike" kern="0" cap="none" spc="0" normalizeH="0" baseline="0" noProof="0">
              <a:ln>
                <a:noFill/>
              </a:ln>
              <a:solidFill>
                <a:prstClr val="white"/>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600"/>
              </a:spcAft>
              <a:buClrTx/>
              <a:buSzPct val="110000"/>
              <a:buFont typeface="Arial" panose="020B0604020202020204" pitchFamily="34" charset="0"/>
              <a:buChar char="•"/>
              <a:tabLst/>
              <a:defRPr/>
            </a:pPr>
            <a:r>
              <a:rPr kumimoji="0" lang="en-GB" sz="2000" b="0" i="0" u="none" strike="noStrike" kern="0" cap="none" spc="0" normalizeH="0" baseline="0" noProof="0">
                <a:ln>
                  <a:noFill/>
                </a:ln>
                <a:solidFill>
                  <a:prstClr val="white"/>
                </a:solidFill>
                <a:effectLst/>
                <a:uLnTx/>
                <a:uFillTx/>
                <a:latin typeface="Calibri"/>
                <a:ea typeface="+mn-ea"/>
                <a:cs typeface="+mn-cs"/>
              </a:rPr>
              <a:t>The move to the new cluster will unblock a lot of exciting features!</a:t>
            </a:r>
          </a:p>
          <a:p>
            <a:pPr marL="285750" marR="0" lvl="0" indent="-285750" algn="l" defTabSz="914400" rtl="0" eaLnBrk="1" fontAlgn="auto" latinLnBrk="0" hangingPunct="1">
              <a:lnSpc>
                <a:spcPct val="100000"/>
              </a:lnSpc>
              <a:spcBef>
                <a:spcPts val="0"/>
              </a:spcBef>
              <a:spcAft>
                <a:spcPts val="0"/>
              </a:spcAft>
              <a:buClrTx/>
              <a:buSzPct val="110000"/>
              <a:buFont typeface="Arial" panose="020B0604020202020204" pitchFamily="34" charset="0"/>
              <a:buChar char="•"/>
              <a:tabLst/>
              <a:defRPr/>
            </a:pPr>
            <a:endParaRPr kumimoji="0" lang="en-GB" sz="20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40465568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81CA4-CEDE-E807-3640-2E215A4459C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D7AEB34-4E4B-D8C0-06B7-283A838D274E}"/>
              </a:ext>
            </a:extLst>
          </p:cNvPr>
          <p:cNvSpPr txBox="1"/>
          <p:nvPr/>
        </p:nvSpPr>
        <p:spPr>
          <a:xfrm>
            <a:off x="480784" y="315685"/>
            <a:ext cx="687795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alibri Light (Headings)"/>
                <a:ea typeface="+mn-ea"/>
                <a:cs typeface="+mn-cs"/>
              </a:rPr>
              <a:t>New K8S Cluster</a:t>
            </a:r>
          </a:p>
        </p:txBody>
      </p:sp>
      <p:grpSp>
        <p:nvGrpSpPr>
          <p:cNvPr id="10" name="Group 9">
            <a:extLst>
              <a:ext uri="{FF2B5EF4-FFF2-40B4-BE49-F238E27FC236}">
                <a16:creationId xmlns:a16="http://schemas.microsoft.com/office/drawing/2014/main" id="{096BE860-864B-4AA0-F60E-E01418163B40}"/>
              </a:ext>
            </a:extLst>
          </p:cNvPr>
          <p:cNvGrpSpPr/>
          <p:nvPr/>
        </p:nvGrpSpPr>
        <p:grpSpPr>
          <a:xfrm>
            <a:off x="1616784" y="1504688"/>
            <a:ext cx="8958431" cy="3574381"/>
            <a:chOff x="1143986" y="1940117"/>
            <a:chExt cx="8958431" cy="3574381"/>
          </a:xfrm>
        </p:grpSpPr>
        <p:sp>
          <p:nvSpPr>
            <p:cNvPr id="3" name="Rectangle 2">
              <a:extLst>
                <a:ext uri="{FF2B5EF4-FFF2-40B4-BE49-F238E27FC236}">
                  <a16:creationId xmlns:a16="http://schemas.microsoft.com/office/drawing/2014/main" id="{E25307F8-5D0E-EB21-9FC0-C96BC2744D87}"/>
                </a:ext>
              </a:extLst>
            </p:cNvPr>
            <p:cNvSpPr/>
            <p:nvPr/>
          </p:nvSpPr>
          <p:spPr>
            <a:xfrm>
              <a:off x="1143986" y="2376974"/>
              <a:ext cx="1893234" cy="666045"/>
            </a:xfrm>
            <a:prstGeom prst="rect">
              <a:avLst/>
            </a:prstGeom>
            <a:solidFill>
              <a:srgbClr val="A2456E"/>
            </a:solidFill>
            <a:ln w="25400" cap="flat" cmpd="sng" algn="ctr">
              <a:solidFill>
                <a:schemeClr val="bg1"/>
              </a:solidFill>
              <a:prstDash val="solid"/>
            </a:ln>
            <a:effectLst/>
          </p:spPr>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a:ea typeface="Calibri"/>
                  <a:cs typeface="Calibri"/>
                </a:rPr>
                <a:t>"Basic" user accounts</a:t>
              </a:r>
            </a:p>
          </p:txBody>
        </p:sp>
        <p:sp>
          <p:nvSpPr>
            <p:cNvPr id="4" name="Rectangle 3">
              <a:extLst>
                <a:ext uri="{FF2B5EF4-FFF2-40B4-BE49-F238E27FC236}">
                  <a16:creationId xmlns:a16="http://schemas.microsoft.com/office/drawing/2014/main" id="{9ABAB590-92FD-1371-47AB-FE8B1124BA4E}"/>
                </a:ext>
              </a:extLst>
            </p:cNvPr>
            <p:cNvSpPr/>
            <p:nvPr/>
          </p:nvSpPr>
          <p:spPr>
            <a:xfrm>
              <a:off x="4261598" y="1940117"/>
              <a:ext cx="1893234" cy="666045"/>
            </a:xfrm>
            <a:prstGeom prst="rect">
              <a:avLst/>
            </a:prstGeom>
            <a:solidFill>
              <a:srgbClr val="A2456E"/>
            </a:solidFill>
            <a:ln w="25400" cap="flat" cmpd="sng" algn="ctr">
              <a:solidFill>
                <a:schemeClr val="bg1"/>
              </a:solidFill>
              <a:prstDash val="solid"/>
            </a:ln>
            <a:effectLst/>
          </p:spPr>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a:ea typeface="Calibri"/>
                  <a:cs typeface="Calibri"/>
                </a:rPr>
                <a:t>Workflow Logs</a:t>
              </a:r>
            </a:p>
          </p:txBody>
        </p:sp>
        <p:sp>
          <p:nvSpPr>
            <p:cNvPr id="5" name="Rectangle 4">
              <a:extLst>
                <a:ext uri="{FF2B5EF4-FFF2-40B4-BE49-F238E27FC236}">
                  <a16:creationId xmlns:a16="http://schemas.microsoft.com/office/drawing/2014/main" id="{A291408E-F5CB-D3A9-2718-CCD8A8965988}"/>
                </a:ext>
              </a:extLst>
            </p:cNvPr>
            <p:cNvSpPr/>
            <p:nvPr/>
          </p:nvSpPr>
          <p:spPr>
            <a:xfrm>
              <a:off x="8209183" y="2709996"/>
              <a:ext cx="1893234" cy="666045"/>
            </a:xfrm>
            <a:prstGeom prst="rect">
              <a:avLst/>
            </a:prstGeom>
            <a:solidFill>
              <a:srgbClr val="A2456E"/>
            </a:solidFill>
            <a:ln w="25400" cap="flat" cmpd="sng" algn="ctr">
              <a:solidFill>
                <a:schemeClr val="bg1"/>
              </a:solidFill>
              <a:prstDash val="solid"/>
            </a:ln>
            <a:effectLst/>
          </p:spPr>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a:ea typeface="Calibri"/>
                  <a:cs typeface="Calibri"/>
                </a:rPr>
                <a:t>Workflow Scheduling</a:t>
              </a:r>
            </a:p>
          </p:txBody>
        </p:sp>
        <p:sp>
          <p:nvSpPr>
            <p:cNvPr id="6" name="Rectangle 5">
              <a:extLst>
                <a:ext uri="{FF2B5EF4-FFF2-40B4-BE49-F238E27FC236}">
                  <a16:creationId xmlns:a16="http://schemas.microsoft.com/office/drawing/2014/main" id="{861936C6-0B93-F943-00A4-D3D59BAE54BB}"/>
                </a:ext>
              </a:extLst>
            </p:cNvPr>
            <p:cNvSpPr/>
            <p:nvPr/>
          </p:nvSpPr>
          <p:spPr>
            <a:xfrm>
              <a:off x="1948658" y="4261104"/>
              <a:ext cx="1893234" cy="666045"/>
            </a:xfrm>
            <a:prstGeom prst="rect">
              <a:avLst/>
            </a:prstGeom>
            <a:solidFill>
              <a:srgbClr val="A2456E"/>
            </a:solidFill>
            <a:ln w="25400" cap="flat" cmpd="sng" algn="ctr">
              <a:solidFill>
                <a:schemeClr val="bg1"/>
              </a:solidFill>
              <a:prstDash val="solid"/>
            </a:ln>
            <a:effectLst/>
          </p:spPr>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a:ea typeface="Calibri"/>
                  <a:cs typeface="Calibri"/>
                </a:rPr>
                <a:t>Large External Datasets</a:t>
              </a:r>
            </a:p>
          </p:txBody>
        </p:sp>
        <p:sp>
          <p:nvSpPr>
            <p:cNvPr id="7" name="Rectangle 6">
              <a:extLst>
                <a:ext uri="{FF2B5EF4-FFF2-40B4-BE49-F238E27FC236}">
                  <a16:creationId xmlns:a16="http://schemas.microsoft.com/office/drawing/2014/main" id="{07AC07D0-C554-F1B1-1A31-3CF759445E6E}"/>
                </a:ext>
              </a:extLst>
            </p:cNvPr>
            <p:cNvSpPr/>
            <p:nvPr/>
          </p:nvSpPr>
          <p:spPr>
            <a:xfrm>
              <a:off x="7262566" y="4261104"/>
              <a:ext cx="1893234" cy="666045"/>
            </a:xfrm>
            <a:prstGeom prst="rect">
              <a:avLst/>
            </a:prstGeom>
            <a:solidFill>
              <a:srgbClr val="A2456E"/>
            </a:solidFill>
            <a:ln w="25400" cap="flat" cmpd="sng" algn="ctr">
              <a:solidFill>
                <a:schemeClr val="bg1"/>
              </a:solidFill>
              <a:prstDash val="solid"/>
            </a:ln>
            <a:effectLst/>
          </p:spPr>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a:ea typeface="Calibri"/>
                  <a:cs typeface="Calibri"/>
                </a:rPr>
                <a:t>Scratch spaces</a:t>
              </a:r>
            </a:p>
          </p:txBody>
        </p:sp>
        <p:sp>
          <p:nvSpPr>
            <p:cNvPr id="8" name="Rectangle 7">
              <a:extLst>
                <a:ext uri="{FF2B5EF4-FFF2-40B4-BE49-F238E27FC236}">
                  <a16:creationId xmlns:a16="http://schemas.microsoft.com/office/drawing/2014/main" id="{3BCD81C3-F4DF-9764-E147-17D6F0317F45}"/>
                </a:ext>
              </a:extLst>
            </p:cNvPr>
            <p:cNvSpPr/>
            <p:nvPr/>
          </p:nvSpPr>
          <p:spPr>
            <a:xfrm>
              <a:off x="5008850" y="3262034"/>
              <a:ext cx="1893234" cy="666045"/>
            </a:xfrm>
            <a:prstGeom prst="rect">
              <a:avLst/>
            </a:prstGeom>
            <a:solidFill>
              <a:srgbClr val="A2456E"/>
            </a:solidFill>
            <a:ln w="25400" cap="flat" cmpd="sng" algn="ctr">
              <a:solidFill>
                <a:schemeClr val="bg1"/>
              </a:solidFill>
              <a:prstDash val="solid"/>
            </a:ln>
            <a:effectLst/>
          </p:spPr>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a:ea typeface="Calibri"/>
                  <a:cs typeface="Calibri"/>
                </a:rPr>
                <a:t>Self-Hosted DAFNI</a:t>
              </a:r>
            </a:p>
          </p:txBody>
        </p:sp>
        <p:sp>
          <p:nvSpPr>
            <p:cNvPr id="9" name="Rectangle 8">
              <a:extLst>
                <a:ext uri="{FF2B5EF4-FFF2-40B4-BE49-F238E27FC236}">
                  <a16:creationId xmlns:a16="http://schemas.microsoft.com/office/drawing/2014/main" id="{88FE6CAC-60D9-E2DD-7E54-CE4580C6AFF4}"/>
                </a:ext>
              </a:extLst>
            </p:cNvPr>
            <p:cNvSpPr/>
            <p:nvPr/>
          </p:nvSpPr>
          <p:spPr>
            <a:xfrm>
              <a:off x="4688810" y="4848453"/>
              <a:ext cx="1893234" cy="666045"/>
            </a:xfrm>
            <a:prstGeom prst="rect">
              <a:avLst/>
            </a:prstGeom>
            <a:solidFill>
              <a:srgbClr val="A2456E"/>
            </a:solidFill>
            <a:ln w="25400" cap="flat" cmpd="sng" algn="ctr">
              <a:solidFill>
                <a:schemeClr val="bg1"/>
              </a:solidFill>
              <a:prstDash val="solid"/>
            </a:ln>
            <a:effectLst/>
          </p:spPr>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a:ea typeface="Calibri"/>
                  <a:cs typeface="Calibri"/>
                </a:rPr>
                <a:t>Move to STFC Cloud</a:t>
              </a:r>
            </a:p>
          </p:txBody>
        </p:sp>
      </p:grpSp>
    </p:spTree>
    <p:extLst>
      <p:ext uri="{BB962C8B-B14F-4D97-AF65-F5344CB8AC3E}">
        <p14:creationId xmlns:p14="http://schemas.microsoft.com/office/powerpoint/2010/main" val="27871311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81CA4-CEDE-E807-3640-2E215A4459C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D7AEB34-4E4B-D8C0-06B7-283A838D274E}"/>
              </a:ext>
            </a:extLst>
          </p:cNvPr>
          <p:cNvSpPr txBox="1"/>
          <p:nvPr/>
        </p:nvSpPr>
        <p:spPr>
          <a:xfrm>
            <a:off x="480784" y="315685"/>
            <a:ext cx="687795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alibri Light (Headings)"/>
                <a:ea typeface="+mn-ea"/>
                <a:cs typeface="+mn-cs"/>
              </a:rPr>
              <a:t>Move to Cloud-Hosted</a:t>
            </a:r>
          </a:p>
        </p:txBody>
      </p:sp>
      <p:sp>
        <p:nvSpPr>
          <p:cNvPr id="4" name="Text Placeholder 7">
            <a:extLst>
              <a:ext uri="{FF2B5EF4-FFF2-40B4-BE49-F238E27FC236}">
                <a16:creationId xmlns:a16="http://schemas.microsoft.com/office/drawing/2014/main" id="{C26DD006-6C7A-E2A9-9042-C82C0BAC07AF}"/>
              </a:ext>
            </a:extLst>
          </p:cNvPr>
          <p:cNvSpPr txBox="1">
            <a:spLocks/>
          </p:cNvSpPr>
          <p:nvPr/>
        </p:nvSpPr>
        <p:spPr>
          <a:xfrm>
            <a:off x="480784" y="1027332"/>
            <a:ext cx="9512939" cy="4301975"/>
          </a:xfrm>
          <a:prstGeom prst="rect">
            <a:avLst/>
          </a:prstGeom>
        </p:spPr>
        <p:txBody>
          <a:bodyPr/>
          <a:lstStyle>
            <a:lvl1pPr marL="285750" indent="-285750" eaLnBrk="1" hangingPunct="1">
              <a:buSzPct val="110000"/>
              <a:buFont typeface="Arial" panose="020B0604020202020204" pitchFamily="34" charset="0"/>
              <a:buChar char="•"/>
              <a:defRPr sz="2000">
                <a:latin typeface="+mn-lt"/>
                <a:ea typeface="+mn-ea"/>
                <a:cs typeface="+mn-cs"/>
              </a:defRPr>
            </a:lvl1pPr>
            <a:lvl2pPr marL="742950" indent="-285750" eaLnBrk="1" hangingPunct="1">
              <a:buFont typeface="Courier New" panose="02070309020205020404" pitchFamily="49" charset="0"/>
              <a:buChar char="o"/>
              <a:defRPr>
                <a:solidFill>
                  <a:schemeClr val="tx2"/>
                </a:solidFill>
                <a:latin typeface="+mn-lt"/>
                <a:ea typeface="+mn-ea"/>
                <a:cs typeface="+mn-cs"/>
              </a:defRPr>
            </a:lvl2pPr>
            <a:lvl3pPr marL="1200150" indent="-285750" eaLnBrk="1" hangingPunct="1">
              <a:buFont typeface="Arial" panose="020B0604020202020204" pitchFamily="34" charset="0"/>
              <a:buChar char="•"/>
              <a:defRPr>
                <a:solidFill>
                  <a:schemeClr val="tx2"/>
                </a:solidFill>
                <a:latin typeface="+mn-lt"/>
                <a:ea typeface="+mn-ea"/>
                <a:cs typeface="+mn-cs"/>
              </a:defRPr>
            </a:lvl3pPr>
            <a:lvl4pPr marL="1657350" indent="-285750" eaLnBrk="1" hangingPunct="1">
              <a:buFont typeface="Arial" panose="020B0604020202020204" pitchFamily="34" charset="0"/>
              <a:buChar char="•"/>
              <a:defRPr>
                <a:solidFill>
                  <a:schemeClr val="tx2"/>
                </a:solidFill>
                <a:latin typeface="+mn-lt"/>
                <a:ea typeface="+mn-ea"/>
                <a:cs typeface="+mn-cs"/>
              </a:defRPr>
            </a:lvl4pPr>
            <a:lvl5pPr marL="2114550" indent="-285750" eaLnBrk="1" hangingPunct="1">
              <a:buFont typeface="Arial" panose="020B0604020202020204" pitchFamily="34" charset="0"/>
              <a:buChar char="•"/>
              <a:defRPr>
                <a:solidFill>
                  <a:schemeClr val="tx2"/>
                </a:solidFill>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285750" marR="0" lvl="0" indent="-285750" algn="l" defTabSz="914400" rtl="0" eaLnBrk="1" fontAlgn="auto" latinLnBrk="0" hangingPunct="1">
              <a:lnSpc>
                <a:spcPct val="100000"/>
              </a:lnSpc>
              <a:spcBef>
                <a:spcPts val="0"/>
              </a:spcBef>
              <a:spcAft>
                <a:spcPts val="600"/>
              </a:spcAft>
              <a:buClrTx/>
              <a:buSzPct val="110000"/>
              <a:buFont typeface="Arial" panose="020B0604020202020204" pitchFamily="34" charset="0"/>
              <a:buChar char="•"/>
              <a:tabLst/>
              <a:defRPr/>
            </a:pPr>
            <a:r>
              <a:rPr kumimoji="0" lang="en-GB" sz="2000" b="0" i="0" u="none" strike="noStrike" kern="0" cap="none" spc="0" normalizeH="0" baseline="0" noProof="0">
                <a:ln>
                  <a:noFill/>
                </a:ln>
                <a:solidFill>
                  <a:prstClr val="white"/>
                </a:solidFill>
                <a:effectLst/>
                <a:uLnTx/>
                <a:uFillTx/>
                <a:latin typeface="Calibri"/>
                <a:ea typeface="+mn-ea"/>
                <a:cs typeface="+mn-cs"/>
              </a:rPr>
              <a:t>Moving off the DAFNI Hardware to STFC’s Cloud Environment</a:t>
            </a:r>
          </a:p>
          <a:p>
            <a:pPr marL="742950" marR="0" lvl="1" indent="-285750" algn="l" defTabSz="914400" rtl="0" eaLnBrk="1" fontAlgn="auto" latinLnBrk="0" hangingPunct="1">
              <a:lnSpc>
                <a:spcPct val="100000"/>
              </a:lnSpc>
              <a:spcBef>
                <a:spcPts val="0"/>
              </a:spcBef>
              <a:spcAft>
                <a:spcPts val="600"/>
              </a:spcAft>
              <a:buClrTx/>
              <a:buSzTx/>
              <a:buFont typeface="Courier New" panose="02070309020205020404" pitchFamily="49" charset="0"/>
              <a:buChar char="o"/>
              <a:tabLst/>
              <a:defRPr/>
            </a:pPr>
            <a:r>
              <a:rPr kumimoji="0" lang="en-GB" sz="1800" b="0" i="0" u="none" strike="noStrike" kern="0" cap="none" spc="0" normalizeH="0" baseline="0" noProof="0">
                <a:ln>
                  <a:noFill/>
                </a:ln>
                <a:solidFill>
                  <a:prstClr val="white"/>
                </a:solidFill>
                <a:effectLst/>
                <a:uLnTx/>
                <a:uFillTx/>
                <a:latin typeface="Calibri"/>
                <a:ea typeface="+mn-ea"/>
                <a:cs typeface="+mn-cs"/>
              </a:rPr>
              <a:t>And other hosted-services</a:t>
            </a:r>
          </a:p>
          <a:p>
            <a:pPr marL="285750" marR="0" lvl="0" indent="-285750" algn="l" defTabSz="914400" rtl="0" eaLnBrk="1" fontAlgn="auto" latinLnBrk="0" hangingPunct="1">
              <a:lnSpc>
                <a:spcPct val="100000"/>
              </a:lnSpc>
              <a:spcBef>
                <a:spcPts val="0"/>
              </a:spcBef>
              <a:spcAft>
                <a:spcPts val="600"/>
              </a:spcAft>
              <a:buClrTx/>
              <a:buSzPct val="110000"/>
              <a:buFont typeface="Arial" panose="020B0604020202020204" pitchFamily="34" charset="0"/>
              <a:buChar char="•"/>
              <a:tabLst/>
              <a:defRPr/>
            </a:pPr>
            <a:endParaRPr kumimoji="0" lang="en-GB" sz="2000" b="0" i="0" u="none" strike="noStrike" kern="0" cap="none" spc="0" normalizeH="0" baseline="0" noProof="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600"/>
              </a:spcAft>
              <a:buClrTx/>
              <a:buSzPct val="110000"/>
              <a:buFont typeface="Arial" panose="020B0604020202020204" pitchFamily="34" charset="0"/>
              <a:buNone/>
              <a:tabLst/>
              <a:defRPr/>
            </a:pPr>
            <a:r>
              <a:rPr kumimoji="0" lang="en-GB" sz="2400" b="0" i="0" u="none" strike="noStrike" kern="0" cap="none" spc="0" normalizeH="0" baseline="0" noProof="0">
                <a:ln>
                  <a:noFill/>
                </a:ln>
                <a:solidFill>
                  <a:prstClr val="white"/>
                </a:solidFill>
                <a:effectLst/>
                <a:uLnTx/>
                <a:uFillTx/>
                <a:latin typeface="Calibri"/>
                <a:ea typeface="+mn-ea"/>
                <a:cs typeface="+mn-cs"/>
              </a:rPr>
              <a:t>But why should you care?</a:t>
            </a:r>
          </a:p>
          <a:p>
            <a:pPr marL="285750" marR="0" lvl="0" indent="-285750" algn="l" defTabSz="914400" rtl="0" eaLnBrk="1" fontAlgn="auto" latinLnBrk="0" hangingPunct="1">
              <a:lnSpc>
                <a:spcPct val="100000"/>
              </a:lnSpc>
              <a:spcBef>
                <a:spcPts val="0"/>
              </a:spcBef>
              <a:spcAft>
                <a:spcPts val="600"/>
              </a:spcAft>
              <a:buClrTx/>
              <a:buSzPct val="110000"/>
              <a:buFont typeface="Arial" panose="020B0604020202020204" pitchFamily="34" charset="0"/>
              <a:buChar char="•"/>
              <a:tabLst/>
              <a:defRPr/>
            </a:pPr>
            <a:r>
              <a:rPr kumimoji="0" lang="en-GB" sz="2000" b="0" i="0" u="none" strike="noStrike" kern="0" cap="none" spc="0" normalizeH="0" baseline="0" noProof="0">
                <a:ln>
                  <a:noFill/>
                </a:ln>
                <a:solidFill>
                  <a:prstClr val="white"/>
                </a:solidFill>
                <a:effectLst/>
                <a:uLnTx/>
                <a:uFillTx/>
                <a:latin typeface="Calibri"/>
                <a:ea typeface="+mn-ea"/>
                <a:cs typeface="+mn-cs"/>
              </a:rPr>
              <a:t>Taking advantage of dedicated support teams</a:t>
            </a:r>
          </a:p>
          <a:p>
            <a:pPr marL="285750" marR="0" lvl="0" indent="-285750" algn="l" defTabSz="914400" rtl="0" eaLnBrk="1" fontAlgn="auto" latinLnBrk="0" hangingPunct="1">
              <a:lnSpc>
                <a:spcPct val="100000"/>
              </a:lnSpc>
              <a:spcBef>
                <a:spcPts val="0"/>
              </a:spcBef>
              <a:spcAft>
                <a:spcPts val="600"/>
              </a:spcAft>
              <a:buClrTx/>
              <a:buSzPct val="110000"/>
              <a:buFont typeface="Arial" panose="020B0604020202020204" pitchFamily="34" charset="0"/>
              <a:buChar char="•"/>
              <a:tabLst/>
              <a:defRPr/>
            </a:pPr>
            <a:r>
              <a:rPr kumimoji="0" lang="en-GB" sz="2000" b="0" i="0" u="none" strike="noStrike" kern="0" cap="none" spc="0" normalizeH="0" baseline="0" noProof="0">
                <a:ln>
                  <a:noFill/>
                </a:ln>
                <a:solidFill>
                  <a:prstClr val="white"/>
                </a:solidFill>
                <a:effectLst/>
                <a:uLnTx/>
                <a:uFillTx/>
                <a:latin typeface="Calibri"/>
                <a:ea typeface="+mn-ea"/>
                <a:cs typeface="+mn-cs"/>
              </a:rPr>
              <a:t>Frees up time for DAFNI’s team members to focus more on improving DAFNI</a:t>
            </a:r>
          </a:p>
          <a:p>
            <a:pPr marL="285750" marR="0" lvl="0" indent="-285750" algn="l" defTabSz="914400" rtl="0" eaLnBrk="1" fontAlgn="auto" latinLnBrk="0" hangingPunct="1">
              <a:lnSpc>
                <a:spcPct val="100000"/>
              </a:lnSpc>
              <a:spcBef>
                <a:spcPts val="0"/>
              </a:spcBef>
              <a:spcAft>
                <a:spcPts val="600"/>
              </a:spcAft>
              <a:buClrTx/>
              <a:buSzPct val="110000"/>
              <a:buFont typeface="Arial" panose="020B0604020202020204" pitchFamily="34" charset="0"/>
              <a:buChar char="•"/>
              <a:tabLst/>
              <a:defRPr/>
            </a:pPr>
            <a:r>
              <a:rPr kumimoji="0" lang="en-GB" sz="2000" b="0" i="0" u="none" strike="noStrike" kern="0" cap="none" spc="0" normalizeH="0" baseline="0" noProof="0">
                <a:ln>
                  <a:noFill/>
                </a:ln>
                <a:solidFill>
                  <a:prstClr val="white"/>
                </a:solidFill>
                <a:effectLst/>
                <a:uLnTx/>
                <a:uFillTx/>
                <a:latin typeface="Calibri"/>
                <a:ea typeface="+mn-ea"/>
                <a:cs typeface="+mn-cs"/>
              </a:rPr>
              <a:t>The move to STFC’s Cloud will unblock exciting features!</a:t>
            </a:r>
          </a:p>
          <a:p>
            <a:pPr marL="742950" marR="0" lvl="1" indent="-285750" algn="l" defTabSz="914400" rtl="0" eaLnBrk="1" fontAlgn="auto" latinLnBrk="0" hangingPunct="1">
              <a:lnSpc>
                <a:spcPct val="100000"/>
              </a:lnSpc>
              <a:spcBef>
                <a:spcPts val="0"/>
              </a:spcBef>
              <a:spcAft>
                <a:spcPts val="600"/>
              </a:spcAft>
              <a:buClrTx/>
              <a:buSzTx/>
              <a:buFont typeface="Courier New" panose="02070309020205020404" pitchFamily="49" charset="0"/>
              <a:buChar char="o"/>
              <a:tabLst/>
              <a:defRPr/>
            </a:pPr>
            <a:r>
              <a:rPr kumimoji="0" lang="en-GB" sz="1800" b="0" i="0" u="none" strike="noStrike" kern="0" cap="none" spc="0" normalizeH="0" baseline="0" noProof="0">
                <a:ln>
                  <a:noFill/>
                </a:ln>
                <a:solidFill>
                  <a:prstClr val="white"/>
                </a:solidFill>
                <a:effectLst/>
                <a:uLnTx/>
                <a:uFillTx/>
                <a:latin typeface="Calibri"/>
                <a:ea typeface="+mn-ea"/>
                <a:cs typeface="+mn-cs"/>
              </a:rPr>
              <a:t>DAFNI-CEDA link</a:t>
            </a:r>
          </a:p>
          <a:p>
            <a:pPr marL="742950" marR="0" lvl="1" indent="-285750" algn="l" defTabSz="914400" rtl="0" eaLnBrk="1" fontAlgn="auto" latinLnBrk="0" hangingPunct="1">
              <a:lnSpc>
                <a:spcPct val="100000"/>
              </a:lnSpc>
              <a:spcBef>
                <a:spcPts val="0"/>
              </a:spcBef>
              <a:spcAft>
                <a:spcPts val="600"/>
              </a:spcAft>
              <a:buClrTx/>
              <a:buSzTx/>
              <a:buFont typeface="Courier New" panose="02070309020205020404" pitchFamily="49" charset="0"/>
              <a:buChar char="o"/>
              <a:tabLst/>
              <a:defRPr/>
            </a:pPr>
            <a:r>
              <a:rPr kumimoji="0" lang="en-GB" sz="1800" b="0" i="0" u="none" strike="noStrike" kern="0" cap="none" spc="0" normalizeH="0" baseline="0" noProof="0">
                <a:ln>
                  <a:noFill/>
                </a:ln>
                <a:solidFill>
                  <a:prstClr val="white"/>
                </a:solidFill>
                <a:effectLst/>
                <a:uLnTx/>
                <a:uFillTx/>
                <a:latin typeface="Calibri"/>
                <a:ea typeface="+mn-ea"/>
                <a:cs typeface="+mn-cs"/>
              </a:rPr>
              <a:t>Cloud Bursting Workflows</a:t>
            </a:r>
          </a:p>
        </p:txBody>
      </p:sp>
    </p:spTree>
    <p:extLst>
      <p:ext uri="{BB962C8B-B14F-4D97-AF65-F5344CB8AC3E}">
        <p14:creationId xmlns:p14="http://schemas.microsoft.com/office/powerpoint/2010/main" val="20039952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81CA4-CEDE-E807-3640-2E215A4459C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D7AEB34-4E4B-D8C0-06B7-283A838D274E}"/>
              </a:ext>
            </a:extLst>
          </p:cNvPr>
          <p:cNvSpPr txBox="1"/>
          <p:nvPr/>
        </p:nvSpPr>
        <p:spPr>
          <a:xfrm>
            <a:off x="480784" y="315685"/>
            <a:ext cx="687795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alibri Light (Headings)"/>
                <a:ea typeface="+mn-ea"/>
                <a:cs typeface="+mn-cs"/>
              </a:rPr>
              <a:t>Supporting </a:t>
            </a:r>
            <a:r>
              <a:rPr kumimoji="0" lang="en-GB" sz="3600" b="1" i="0" u="none" strike="noStrike" kern="1200" cap="none" spc="0" normalizeH="0" baseline="0" noProof="0" err="1">
                <a:ln>
                  <a:noFill/>
                </a:ln>
                <a:solidFill>
                  <a:prstClr val="white"/>
                </a:solidFill>
                <a:effectLst/>
                <a:uLnTx/>
                <a:uFillTx/>
                <a:latin typeface="Calibri Light (Headings)"/>
                <a:ea typeface="+mn-ea"/>
                <a:cs typeface="+mn-cs"/>
              </a:rPr>
              <a:t>CReDo</a:t>
            </a:r>
            <a:endParaRPr kumimoji="0" lang="en-GB" sz="3600" b="1" i="0" u="none" strike="noStrike" kern="1200" cap="none" spc="0" normalizeH="0" baseline="0" noProof="0">
              <a:ln>
                <a:noFill/>
              </a:ln>
              <a:solidFill>
                <a:prstClr val="white"/>
              </a:solidFill>
              <a:effectLst/>
              <a:uLnTx/>
              <a:uFillTx/>
              <a:latin typeface="Calibri Light (Headings)"/>
              <a:ea typeface="+mn-ea"/>
              <a:cs typeface="+mn-cs"/>
            </a:endParaRPr>
          </a:p>
        </p:txBody>
      </p:sp>
      <p:grpSp>
        <p:nvGrpSpPr>
          <p:cNvPr id="3" name="Group 2">
            <a:extLst>
              <a:ext uri="{FF2B5EF4-FFF2-40B4-BE49-F238E27FC236}">
                <a16:creationId xmlns:a16="http://schemas.microsoft.com/office/drawing/2014/main" id="{E24C5FEB-9933-3C5E-C859-F345215360A4}"/>
              </a:ext>
            </a:extLst>
          </p:cNvPr>
          <p:cNvGrpSpPr/>
          <p:nvPr/>
        </p:nvGrpSpPr>
        <p:grpSpPr>
          <a:xfrm>
            <a:off x="-71111" y="1096555"/>
            <a:ext cx="12313912" cy="4242816"/>
            <a:chOff x="-174744" y="1564640"/>
            <a:chExt cx="12313912" cy="4242816"/>
          </a:xfrm>
        </p:grpSpPr>
        <p:sp>
          <p:nvSpPr>
            <p:cNvPr id="4" name="Rectangle 3">
              <a:extLst>
                <a:ext uri="{FF2B5EF4-FFF2-40B4-BE49-F238E27FC236}">
                  <a16:creationId xmlns:a16="http://schemas.microsoft.com/office/drawing/2014/main" id="{C4BBC069-99EE-DD42-E8CD-AF3A5F7DB832}"/>
                </a:ext>
              </a:extLst>
            </p:cNvPr>
            <p:cNvSpPr/>
            <p:nvPr/>
          </p:nvSpPr>
          <p:spPr>
            <a:xfrm>
              <a:off x="1505712" y="1564640"/>
              <a:ext cx="3182112" cy="4242816"/>
            </a:xfrm>
            <a:prstGeom prst="rect">
              <a:avLst/>
            </a:prstGeom>
            <a:solidFill>
              <a:srgbClr val="D8D9DC"/>
            </a:solidFill>
            <a:ln w="25400" cap="flat" cmpd="sng" algn="ctr">
              <a:solidFill>
                <a:srgbClr val="A2456E">
                  <a:shade val="1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2597C1A2-24DD-AB91-BF4D-DDCFA83B330D}"/>
                </a:ext>
              </a:extLst>
            </p:cNvPr>
            <p:cNvSpPr/>
            <p:nvPr/>
          </p:nvSpPr>
          <p:spPr>
            <a:xfrm>
              <a:off x="5203952" y="1564640"/>
              <a:ext cx="3182112" cy="4242816"/>
            </a:xfrm>
            <a:prstGeom prst="rect">
              <a:avLst/>
            </a:prstGeom>
            <a:solidFill>
              <a:srgbClr val="D8D9DC"/>
            </a:solidFill>
            <a:ln w="25400" cap="flat" cmpd="sng" algn="ctr">
              <a:solidFill>
                <a:srgbClr val="A2456E">
                  <a:shade val="1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860E6920-EC67-0F21-0CED-25DBBCE16524}"/>
                </a:ext>
              </a:extLst>
            </p:cNvPr>
            <p:cNvSpPr/>
            <p:nvPr/>
          </p:nvSpPr>
          <p:spPr>
            <a:xfrm>
              <a:off x="1790192" y="2182368"/>
              <a:ext cx="2607056" cy="1501648"/>
            </a:xfrm>
            <a:prstGeom prst="rect">
              <a:avLst/>
            </a:prstGeom>
            <a:solidFill>
              <a:srgbClr val="A2456E"/>
            </a:solidFill>
            <a:ln w="25400" cap="flat" cmpd="sng" algn="ctr">
              <a:solidFill>
                <a:srgbClr val="A2456E">
                  <a:shade val="1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a:ea typeface="Calibri"/>
                  <a:cs typeface="Calibri"/>
                </a:rPr>
                <a:t>Normal DAFNI platform</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A29DC858-E882-FE67-5170-AA9974665274}"/>
                </a:ext>
              </a:extLst>
            </p:cNvPr>
            <p:cNvSpPr txBox="1"/>
            <p:nvPr/>
          </p:nvSpPr>
          <p:spPr>
            <a:xfrm>
              <a:off x="2143759" y="1688838"/>
              <a:ext cx="189992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latin typeface="Calibri" panose="020F0502020204030204"/>
                  <a:ea typeface="Calibri"/>
                  <a:cs typeface="Calibri"/>
                </a:rPr>
                <a:t>DAFNI hardware</a:t>
              </a: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60E2C8CF-E223-8A7E-607D-42F7B32EE2D7}"/>
                </a:ext>
              </a:extLst>
            </p:cNvPr>
            <p:cNvSpPr txBox="1"/>
            <p:nvPr/>
          </p:nvSpPr>
          <p:spPr>
            <a:xfrm>
              <a:off x="6045198" y="1693681"/>
              <a:ext cx="1493520" cy="3759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latin typeface="Calibri" panose="020F0502020204030204"/>
                  <a:ea typeface="Calibri"/>
                  <a:cs typeface="Calibri"/>
                </a:rPr>
                <a:t>cloud hosted</a:t>
              </a:r>
            </a:p>
          </p:txBody>
        </p:sp>
        <p:sp>
          <p:nvSpPr>
            <p:cNvPr id="9" name="Rectangle 8">
              <a:extLst>
                <a:ext uri="{FF2B5EF4-FFF2-40B4-BE49-F238E27FC236}">
                  <a16:creationId xmlns:a16="http://schemas.microsoft.com/office/drawing/2014/main" id="{5117BFB5-E11B-421D-EA6A-D5DE18E0620B}"/>
                </a:ext>
              </a:extLst>
            </p:cNvPr>
            <p:cNvSpPr/>
            <p:nvPr/>
          </p:nvSpPr>
          <p:spPr>
            <a:xfrm>
              <a:off x="1790191" y="4072128"/>
              <a:ext cx="2607056" cy="1501648"/>
            </a:xfrm>
            <a:prstGeom prst="rect">
              <a:avLst/>
            </a:prstGeom>
            <a:solidFill>
              <a:srgbClr val="A2456E"/>
            </a:solidFill>
            <a:ln w="25400" cap="flat" cmpd="sng" algn="ctr">
              <a:solidFill>
                <a:srgbClr val="A2456E">
                  <a:shade val="15000"/>
                </a:srgbClr>
              </a:solidFill>
              <a:prstDash val="solid"/>
            </a:ln>
            <a:effectLst/>
          </p:spPr>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a:ea typeface="Calibri"/>
                  <a:cs typeface="Calibri"/>
                </a:rPr>
                <a:t>Core </a:t>
              </a:r>
              <a:r>
                <a:rPr kumimoji="0" lang="en-US" sz="1800" b="0" i="0" u="none" strike="noStrike" kern="0" cap="none" spc="0" normalizeH="0" baseline="0" noProof="0" err="1">
                  <a:ln>
                    <a:noFill/>
                  </a:ln>
                  <a:solidFill>
                    <a:prstClr val="white"/>
                  </a:solidFill>
                  <a:effectLst/>
                  <a:uLnTx/>
                  <a:uFillTx/>
                  <a:latin typeface="Calibri"/>
                  <a:ea typeface="Calibri"/>
                  <a:cs typeface="Calibri"/>
                </a:rPr>
                <a:t>CReDo</a:t>
              </a:r>
              <a:r>
                <a:rPr kumimoji="0" lang="en-US" sz="1800" b="0" i="0" u="none" strike="noStrike" kern="0" cap="none" spc="0" normalizeH="0" baseline="0" noProof="0">
                  <a:ln>
                    <a:noFill/>
                  </a:ln>
                  <a:solidFill>
                    <a:prstClr val="white"/>
                  </a:solidFill>
                  <a:effectLst/>
                  <a:uLnTx/>
                  <a:uFillTx/>
                  <a:latin typeface="Calibri"/>
                  <a:ea typeface="Calibri"/>
                  <a:cs typeface="Calibri"/>
                </a:rPr>
                <a:t> platform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a:ea typeface="Calibri"/>
                  <a:cs typeface="Calibri"/>
                </a:rPr>
                <a:t>(controlled data)</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2A81B056-2D07-9556-1C7E-A88400BF9515}"/>
                </a:ext>
              </a:extLst>
            </p:cNvPr>
            <p:cNvSpPr/>
            <p:nvPr/>
          </p:nvSpPr>
          <p:spPr>
            <a:xfrm>
              <a:off x="5488430" y="2182368"/>
              <a:ext cx="2607056" cy="1501648"/>
            </a:xfrm>
            <a:prstGeom prst="rect">
              <a:avLst/>
            </a:prstGeom>
            <a:solidFill>
              <a:srgbClr val="A2456E"/>
            </a:solidFill>
            <a:ln w="25400" cap="flat" cmpd="sng" algn="ctr">
              <a:solidFill>
                <a:srgbClr val="A2456E">
                  <a:shade val="15000"/>
                </a:srgbClr>
              </a:solidFill>
              <a:prstDash val="solid"/>
            </a:ln>
            <a:effectLst/>
          </p:spPr>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a:ea typeface="Calibri"/>
                  <a:cs typeface="Calibri"/>
                </a:rPr>
                <a:t>Normal DAFNI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a:ea typeface="Calibri"/>
                  <a:cs typeface="Calibri"/>
                </a:rPr>
                <a:t>New Cluster</a:t>
              </a:r>
            </a:p>
          </p:txBody>
        </p:sp>
        <p:sp>
          <p:nvSpPr>
            <p:cNvPr id="11" name="Oval 10">
              <a:extLst>
                <a:ext uri="{FF2B5EF4-FFF2-40B4-BE49-F238E27FC236}">
                  <a16:creationId xmlns:a16="http://schemas.microsoft.com/office/drawing/2014/main" id="{C53D91F5-555C-F151-97F9-556F77CA5269}"/>
                </a:ext>
              </a:extLst>
            </p:cNvPr>
            <p:cNvSpPr/>
            <p:nvPr/>
          </p:nvSpPr>
          <p:spPr>
            <a:xfrm>
              <a:off x="6006592" y="3913632"/>
              <a:ext cx="1572768" cy="816864"/>
            </a:xfrm>
            <a:prstGeom prst="ellipse">
              <a:avLst/>
            </a:prstGeom>
            <a:solidFill>
              <a:srgbClr val="A2456E"/>
            </a:solidFill>
            <a:ln w="25400" cap="flat" cmpd="sng" algn="ctr">
              <a:solidFill>
                <a:srgbClr val="A2456E">
                  <a:shade val="1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err="1">
                  <a:ln>
                    <a:noFill/>
                  </a:ln>
                  <a:solidFill>
                    <a:prstClr val="white"/>
                  </a:solidFill>
                  <a:effectLst/>
                  <a:uLnTx/>
                  <a:uFillTx/>
                  <a:latin typeface="Calibri"/>
                  <a:ea typeface="Calibri"/>
                  <a:cs typeface="Calibri"/>
                </a:rPr>
                <a:t>CReDo</a:t>
              </a:r>
              <a:r>
                <a:rPr kumimoji="0" lang="en-US" sz="1800" b="0" i="0" u="none" strike="noStrike" kern="0" cap="none" spc="0" normalizeH="0" baseline="0" noProof="0">
                  <a:ln>
                    <a:noFill/>
                  </a:ln>
                  <a:solidFill>
                    <a:prstClr val="white"/>
                  </a:solidFill>
                  <a:effectLst/>
                  <a:uLnTx/>
                  <a:uFillTx/>
                  <a:latin typeface="Calibri"/>
                  <a:ea typeface="Calibri"/>
                  <a:cs typeface="Calibri"/>
                </a:rPr>
                <a:t> proxy</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BBDB9409-A478-6830-D388-0404033A244F}"/>
                </a:ext>
              </a:extLst>
            </p:cNvPr>
            <p:cNvSpPr/>
            <p:nvPr/>
          </p:nvSpPr>
          <p:spPr>
            <a:xfrm>
              <a:off x="8709151" y="1564640"/>
              <a:ext cx="1942592" cy="4242816"/>
            </a:xfrm>
            <a:prstGeom prst="rect">
              <a:avLst/>
            </a:prstGeom>
            <a:solidFill>
              <a:srgbClr val="D8D9DC"/>
            </a:solidFill>
            <a:ln w="25400" cap="flat" cmpd="sng" algn="ctr">
              <a:solidFill>
                <a:srgbClr val="A2456E">
                  <a:shade val="1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9FA2295D-04EE-F080-4208-210915B42CA9}"/>
                </a:ext>
              </a:extLst>
            </p:cNvPr>
            <p:cNvSpPr txBox="1"/>
            <p:nvPr/>
          </p:nvSpPr>
          <p:spPr>
            <a:xfrm>
              <a:off x="9124696" y="1694899"/>
              <a:ext cx="114808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latin typeface="Calibri" panose="020F0502020204030204"/>
                  <a:ea typeface="Calibri"/>
                  <a:cs typeface="Calibri"/>
                </a:rPr>
                <a:t>Azure</a:t>
              </a: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005C808A-ECB4-9E27-F2AA-965D25433A6D}"/>
                </a:ext>
              </a:extLst>
            </p:cNvPr>
            <p:cNvSpPr/>
            <p:nvPr/>
          </p:nvSpPr>
          <p:spPr>
            <a:xfrm>
              <a:off x="8892032" y="4411471"/>
              <a:ext cx="1572768" cy="816864"/>
            </a:xfrm>
            <a:prstGeom prst="ellipse">
              <a:avLst/>
            </a:prstGeom>
            <a:solidFill>
              <a:srgbClr val="A2456E"/>
            </a:solidFill>
            <a:ln w="25400" cap="flat" cmpd="sng" algn="ctr">
              <a:solidFill>
                <a:srgbClr val="A2456E">
                  <a:shade val="15000"/>
                </a:srgbClr>
              </a:solidFill>
              <a:prstDash val="solid"/>
            </a:ln>
            <a:effectLst/>
          </p:spPr>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err="1">
                  <a:ln>
                    <a:noFill/>
                  </a:ln>
                  <a:solidFill>
                    <a:prstClr val="white"/>
                  </a:solidFill>
                  <a:effectLst/>
                  <a:uLnTx/>
                  <a:uFillTx/>
                  <a:latin typeface="Calibri"/>
                  <a:ea typeface="Calibri"/>
                  <a:cs typeface="Calibri"/>
                </a:rPr>
                <a:t>CReDo</a:t>
              </a:r>
              <a:r>
                <a:rPr kumimoji="0" lang="en-US" sz="1800" b="0" i="0" u="none" strike="noStrike" kern="0" cap="none" spc="0" normalizeH="0" baseline="0" noProof="0">
                  <a:ln>
                    <a:noFill/>
                  </a:ln>
                  <a:solidFill>
                    <a:prstClr val="white"/>
                  </a:solidFill>
                  <a:effectLst/>
                  <a:uLnTx/>
                  <a:uFillTx/>
                  <a:latin typeface="Calibri"/>
                  <a:ea typeface="Calibri"/>
                  <a:cs typeface="Calibri"/>
                </a:rPr>
                <a:t> </a:t>
              </a:r>
              <a:r>
                <a:rPr kumimoji="0" lang="en-US" sz="1800" b="0" i="0" u="none" strike="noStrike" kern="0" cap="none" spc="0" normalizeH="0" baseline="0" noProof="0" err="1">
                  <a:ln>
                    <a:noFill/>
                  </a:ln>
                  <a:solidFill>
                    <a:prstClr val="white"/>
                  </a:solidFill>
                  <a:effectLst/>
                  <a:uLnTx/>
                  <a:uFillTx/>
                  <a:latin typeface="Calibri"/>
                  <a:ea typeface="Calibri"/>
                  <a:cs typeface="Calibri"/>
                </a:rPr>
                <a:t>IdM</a:t>
              </a:r>
              <a:endParaRPr kumimoji="0" lang="en-US" sz="1800" b="0" i="0" u="none" strike="noStrike" kern="0" cap="none" spc="0" normalizeH="0" baseline="0" noProof="0" err="1">
                <a:ln>
                  <a:noFill/>
                </a:ln>
                <a:solidFill>
                  <a:prstClr val="white"/>
                </a:solidFill>
                <a:effectLst/>
                <a:uLnTx/>
                <a:uFillTx/>
                <a:latin typeface="Calibri"/>
                <a:ea typeface="+mn-ea"/>
                <a:cs typeface="+mn-cs"/>
              </a:endParaRPr>
            </a:p>
          </p:txBody>
        </p:sp>
        <p:sp>
          <p:nvSpPr>
            <p:cNvPr id="15" name="Oval 14">
              <a:extLst>
                <a:ext uri="{FF2B5EF4-FFF2-40B4-BE49-F238E27FC236}">
                  <a16:creationId xmlns:a16="http://schemas.microsoft.com/office/drawing/2014/main" id="{9E20EE10-B98E-A39B-774C-7BF46F6D3FA3}"/>
                </a:ext>
              </a:extLst>
            </p:cNvPr>
            <p:cNvSpPr/>
            <p:nvPr/>
          </p:nvSpPr>
          <p:spPr>
            <a:xfrm>
              <a:off x="6006592" y="4828031"/>
              <a:ext cx="1572768" cy="816864"/>
            </a:xfrm>
            <a:prstGeom prst="ellipse">
              <a:avLst/>
            </a:prstGeom>
            <a:solidFill>
              <a:srgbClr val="A2456E"/>
            </a:solidFill>
            <a:ln w="25400" cap="flat" cmpd="sng" algn="ctr">
              <a:solidFill>
                <a:srgbClr val="A2456E">
                  <a:shade val="15000"/>
                </a:srgbClr>
              </a:solidFill>
              <a:prstDash val="solid"/>
            </a:ln>
            <a:effectLst/>
          </p:spPr>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err="1">
                  <a:ln>
                    <a:noFill/>
                  </a:ln>
                  <a:solidFill>
                    <a:prstClr val="white"/>
                  </a:solidFill>
                  <a:effectLst/>
                  <a:uLnTx/>
                  <a:uFillTx/>
                  <a:latin typeface="Calibri"/>
                  <a:ea typeface="Calibri"/>
                  <a:cs typeface="Calibri"/>
                </a:rPr>
                <a:t>CReDo</a:t>
              </a:r>
              <a:r>
                <a:rPr kumimoji="0" lang="en-US" sz="1800" b="0" i="0" u="none" strike="noStrike" kern="0" cap="none" spc="0" normalizeH="0" baseline="0" noProof="0">
                  <a:ln>
                    <a:noFill/>
                  </a:ln>
                  <a:solidFill>
                    <a:prstClr val="white"/>
                  </a:solidFill>
                  <a:effectLst/>
                  <a:uLnTx/>
                  <a:uFillTx/>
                  <a:latin typeface="Calibri"/>
                  <a:ea typeface="Calibri"/>
                  <a:cs typeface="Calibri"/>
                </a:rPr>
                <a:t> apps</a:t>
              </a:r>
            </a:p>
          </p:txBody>
        </p:sp>
        <p:pic>
          <p:nvPicPr>
            <p:cNvPr id="16" name="Picture 15">
              <a:extLst>
                <a:ext uri="{FF2B5EF4-FFF2-40B4-BE49-F238E27FC236}">
                  <a16:creationId xmlns:a16="http://schemas.microsoft.com/office/drawing/2014/main" id="{7C054E72-8BB3-4F0D-ADA4-0B176643DCF2}"/>
                </a:ext>
              </a:extLst>
            </p:cNvPr>
            <p:cNvPicPr>
              <a:picLocks noChangeAspect="1"/>
            </p:cNvPicPr>
            <p:nvPr/>
          </p:nvPicPr>
          <p:blipFill>
            <a:blip r:embed="rId2"/>
            <a:stretch>
              <a:fillRect/>
            </a:stretch>
          </p:blipFill>
          <p:spPr>
            <a:xfrm>
              <a:off x="212972" y="2381062"/>
              <a:ext cx="936476" cy="957841"/>
            </a:xfrm>
            <a:prstGeom prst="rect">
              <a:avLst/>
            </a:prstGeom>
          </p:spPr>
        </p:pic>
        <p:sp>
          <p:nvSpPr>
            <p:cNvPr id="17" name="TextBox 16">
              <a:extLst>
                <a:ext uri="{FF2B5EF4-FFF2-40B4-BE49-F238E27FC236}">
                  <a16:creationId xmlns:a16="http://schemas.microsoft.com/office/drawing/2014/main" id="{FEA07C89-4E7C-784D-9690-2EB0FA9C9B2D}"/>
                </a:ext>
              </a:extLst>
            </p:cNvPr>
            <p:cNvSpPr txBox="1"/>
            <p:nvPr/>
          </p:nvSpPr>
          <p:spPr>
            <a:xfrm>
              <a:off x="-174744" y="3285302"/>
              <a:ext cx="176784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Calibri"/>
                  <a:cs typeface="Calibri"/>
                </a:rPr>
                <a:t>Normal or Basic</a:t>
              </a: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Calibri"/>
                  <a:cs typeface="Calibri"/>
                </a:rPr>
                <a:t>DAFNI User</a:t>
              </a: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F97F2E29-2DF2-735E-2EC8-4A4AB7367364}"/>
                </a:ext>
              </a:extLst>
            </p:cNvPr>
            <p:cNvPicPr>
              <a:picLocks noChangeAspect="1"/>
            </p:cNvPicPr>
            <p:nvPr/>
          </p:nvPicPr>
          <p:blipFill>
            <a:blip r:embed="rId2"/>
            <a:stretch>
              <a:fillRect/>
            </a:stretch>
          </p:blipFill>
          <p:spPr>
            <a:xfrm>
              <a:off x="212971" y="4179382"/>
              <a:ext cx="936476" cy="957841"/>
            </a:xfrm>
            <a:prstGeom prst="rect">
              <a:avLst/>
            </a:prstGeom>
          </p:spPr>
        </p:pic>
        <p:sp>
          <p:nvSpPr>
            <p:cNvPr id="19" name="TextBox 18">
              <a:extLst>
                <a:ext uri="{FF2B5EF4-FFF2-40B4-BE49-F238E27FC236}">
                  <a16:creationId xmlns:a16="http://schemas.microsoft.com/office/drawing/2014/main" id="{FDEB13C6-CDC3-B090-065F-0A84484B79F3}"/>
                </a:ext>
              </a:extLst>
            </p:cNvPr>
            <p:cNvSpPr txBox="1"/>
            <p:nvPr/>
          </p:nvSpPr>
          <p:spPr>
            <a:xfrm>
              <a:off x="-103633" y="5145024"/>
              <a:ext cx="1767840" cy="6564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err="1">
                  <a:ln>
                    <a:noFill/>
                  </a:ln>
                  <a:solidFill>
                    <a:prstClr val="white"/>
                  </a:solidFill>
                  <a:effectLst/>
                  <a:uLnTx/>
                  <a:uFillTx/>
                  <a:latin typeface="Calibri" panose="020F0502020204030204"/>
                  <a:ea typeface="Calibri"/>
                  <a:cs typeface="Calibri"/>
                </a:rPr>
                <a:t>CReDo</a:t>
              </a:r>
              <a:r>
                <a:rPr kumimoji="0" lang="en-US" sz="1800" b="0" i="0" u="none" strike="noStrike" kern="0" cap="none" spc="0" normalizeH="0" baseline="0" noProof="0">
                  <a:ln>
                    <a:noFill/>
                  </a:ln>
                  <a:solidFill>
                    <a:prstClr val="white"/>
                  </a:solidFill>
                  <a:effectLst/>
                  <a:uLnTx/>
                  <a:uFillTx/>
                  <a:latin typeface="Calibri" panose="020F0502020204030204"/>
                  <a:ea typeface="Calibri"/>
                  <a:cs typeface="Calibri"/>
                </a:rPr>
                <a:t> infra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Calibri"/>
                  <a:cs typeface="Calibri"/>
                </a:rPr>
                <a:t>modeler</a:t>
              </a:r>
            </a:p>
          </p:txBody>
        </p:sp>
        <p:sp>
          <p:nvSpPr>
            <p:cNvPr id="20" name="Oval 19">
              <a:extLst>
                <a:ext uri="{FF2B5EF4-FFF2-40B4-BE49-F238E27FC236}">
                  <a16:creationId xmlns:a16="http://schemas.microsoft.com/office/drawing/2014/main" id="{66AFE46E-FE54-8557-94DB-4F416370BD02}"/>
                </a:ext>
              </a:extLst>
            </p:cNvPr>
            <p:cNvSpPr/>
            <p:nvPr/>
          </p:nvSpPr>
          <p:spPr>
            <a:xfrm>
              <a:off x="8912352" y="2867152"/>
              <a:ext cx="1572768" cy="816864"/>
            </a:xfrm>
            <a:prstGeom prst="ellipse">
              <a:avLst/>
            </a:prstGeom>
            <a:solidFill>
              <a:srgbClr val="A2456E"/>
            </a:solidFill>
            <a:ln w="25400" cap="flat" cmpd="sng" algn="ctr">
              <a:solidFill>
                <a:srgbClr val="A2456E">
                  <a:shade val="15000"/>
                </a:srgbClr>
              </a:solidFill>
              <a:prstDash val="solid"/>
            </a:ln>
            <a:effectLst/>
          </p:spPr>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err="1">
                  <a:ln>
                    <a:noFill/>
                  </a:ln>
                  <a:solidFill>
                    <a:prstClr val="white"/>
                  </a:solidFill>
                  <a:effectLst/>
                  <a:uLnTx/>
                  <a:uFillTx/>
                  <a:latin typeface="Calibri"/>
                  <a:ea typeface="Calibri"/>
                  <a:cs typeface="Calibri"/>
                </a:rPr>
                <a:t>CReDo</a:t>
              </a:r>
              <a:r>
                <a:rPr kumimoji="0" lang="en-US" sz="1600" b="0" i="0" u="none" strike="noStrike" kern="0" cap="none" spc="0" normalizeH="0" baseline="0" noProof="0">
                  <a:ln>
                    <a:noFill/>
                  </a:ln>
                  <a:solidFill>
                    <a:prstClr val="white"/>
                  </a:solidFill>
                  <a:effectLst/>
                  <a:uLnTx/>
                  <a:uFillTx/>
                  <a:latin typeface="Calibri"/>
                  <a:ea typeface="Calibri"/>
                  <a:cs typeface="Calibri"/>
                </a:rPr>
                <a:t> Milestone</a:t>
              </a:r>
            </a:p>
          </p:txBody>
        </p:sp>
        <p:pic>
          <p:nvPicPr>
            <p:cNvPr id="21" name="Picture 20">
              <a:extLst>
                <a:ext uri="{FF2B5EF4-FFF2-40B4-BE49-F238E27FC236}">
                  <a16:creationId xmlns:a16="http://schemas.microsoft.com/office/drawing/2014/main" id="{56812DCA-3DB2-A128-06FC-386AA39348F5}"/>
                </a:ext>
              </a:extLst>
            </p:cNvPr>
            <p:cNvPicPr>
              <a:picLocks noChangeAspect="1"/>
            </p:cNvPicPr>
            <p:nvPr/>
          </p:nvPicPr>
          <p:blipFill>
            <a:blip r:embed="rId2"/>
            <a:stretch>
              <a:fillRect/>
            </a:stretch>
          </p:blipFill>
          <p:spPr>
            <a:xfrm>
              <a:off x="10972411" y="3285302"/>
              <a:ext cx="936476" cy="957841"/>
            </a:xfrm>
            <a:prstGeom prst="rect">
              <a:avLst/>
            </a:prstGeom>
          </p:spPr>
        </p:pic>
        <p:sp>
          <p:nvSpPr>
            <p:cNvPr id="22" name="TextBox 21">
              <a:extLst>
                <a:ext uri="{FF2B5EF4-FFF2-40B4-BE49-F238E27FC236}">
                  <a16:creationId xmlns:a16="http://schemas.microsoft.com/office/drawing/2014/main" id="{C8A61448-F5A3-8563-4770-E89BAE7C24B0}"/>
                </a:ext>
              </a:extLst>
            </p:cNvPr>
            <p:cNvSpPr txBox="1"/>
            <p:nvPr/>
          </p:nvSpPr>
          <p:spPr>
            <a:xfrm>
              <a:off x="10747248" y="4421632"/>
              <a:ext cx="139192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latin typeface="Calibri" panose="020F0502020204030204"/>
                  <a:ea typeface="Calibri"/>
                  <a:cs typeface="Calibri"/>
                </a:rPr>
                <a:t>Asset Owner</a:t>
              </a:r>
            </a:p>
          </p:txBody>
        </p:sp>
        <p:sp>
          <p:nvSpPr>
            <p:cNvPr id="23" name="Arrow: Up-Down 22">
              <a:extLst>
                <a:ext uri="{FF2B5EF4-FFF2-40B4-BE49-F238E27FC236}">
                  <a16:creationId xmlns:a16="http://schemas.microsoft.com/office/drawing/2014/main" id="{615FC82C-876A-28E5-C9FC-80EB533E6DD7}"/>
                </a:ext>
              </a:extLst>
            </p:cNvPr>
            <p:cNvSpPr/>
            <p:nvPr/>
          </p:nvSpPr>
          <p:spPr>
            <a:xfrm rot="4860000">
              <a:off x="9149153" y="2376688"/>
              <a:ext cx="410464" cy="3385312"/>
            </a:xfrm>
            <a:prstGeom prst="upDownArrow">
              <a:avLst/>
            </a:prstGeom>
            <a:solidFill>
              <a:sysClr val="window" lastClr="FFFFFF"/>
            </a:solidFill>
            <a:ln w="25400" cap="flat" cmpd="sng" algn="ctr">
              <a:solidFill>
                <a:srgbClr val="A2456E">
                  <a:shade val="1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4" name="Arrow: Up-Down 23">
              <a:extLst>
                <a:ext uri="{FF2B5EF4-FFF2-40B4-BE49-F238E27FC236}">
                  <a16:creationId xmlns:a16="http://schemas.microsoft.com/office/drawing/2014/main" id="{E5DB40A7-9ACA-9068-6395-7517EF63FD07}"/>
                </a:ext>
              </a:extLst>
            </p:cNvPr>
            <p:cNvSpPr/>
            <p:nvPr/>
          </p:nvSpPr>
          <p:spPr>
            <a:xfrm rot="4080000">
              <a:off x="10427497" y="3904564"/>
              <a:ext cx="329184" cy="1028192"/>
            </a:xfrm>
            <a:prstGeom prst="upDownArrow">
              <a:avLst/>
            </a:prstGeom>
            <a:solidFill>
              <a:sysClr val="window" lastClr="FFFFFF"/>
            </a:solidFill>
            <a:ln w="25400" cap="flat" cmpd="sng" algn="ctr">
              <a:solidFill>
                <a:srgbClr val="A2456E">
                  <a:shade val="1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33337102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81CA4-CEDE-E807-3640-2E215A4459C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D7AEB34-4E4B-D8C0-06B7-283A838D274E}"/>
              </a:ext>
            </a:extLst>
          </p:cNvPr>
          <p:cNvSpPr txBox="1"/>
          <p:nvPr/>
        </p:nvSpPr>
        <p:spPr>
          <a:xfrm>
            <a:off x="480784" y="315685"/>
            <a:ext cx="687795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alibri Light (Headings)"/>
                <a:ea typeface="+mn-ea"/>
                <a:cs typeface="+mn-cs"/>
              </a:rPr>
              <a:t>Supporting </a:t>
            </a:r>
            <a:r>
              <a:rPr kumimoji="0" lang="en-GB" sz="3600" b="1" i="0" u="none" strike="noStrike" kern="1200" cap="none" spc="0" normalizeH="0" baseline="0" noProof="0" err="1">
                <a:ln>
                  <a:noFill/>
                </a:ln>
                <a:solidFill>
                  <a:prstClr val="white"/>
                </a:solidFill>
                <a:effectLst/>
                <a:uLnTx/>
                <a:uFillTx/>
                <a:latin typeface="Calibri Light (Headings)"/>
                <a:ea typeface="+mn-ea"/>
                <a:cs typeface="+mn-cs"/>
              </a:rPr>
              <a:t>CReDo</a:t>
            </a:r>
            <a:endParaRPr kumimoji="0" lang="en-GB" sz="3600" b="1" i="0" u="none" strike="noStrike" kern="1200" cap="none" spc="0" normalizeH="0" baseline="0" noProof="0">
              <a:ln>
                <a:noFill/>
              </a:ln>
              <a:solidFill>
                <a:prstClr val="white"/>
              </a:solidFill>
              <a:effectLst/>
              <a:uLnTx/>
              <a:uFillTx/>
              <a:latin typeface="Calibri Light (Headings)"/>
              <a:ea typeface="+mn-ea"/>
              <a:cs typeface="+mn-cs"/>
            </a:endParaRPr>
          </a:p>
        </p:txBody>
      </p:sp>
      <p:sp>
        <p:nvSpPr>
          <p:cNvPr id="3" name="Text Placeholder 2">
            <a:extLst>
              <a:ext uri="{FF2B5EF4-FFF2-40B4-BE49-F238E27FC236}">
                <a16:creationId xmlns:a16="http://schemas.microsoft.com/office/drawing/2014/main" id="{DE7E3A06-9407-AB9B-AD32-EB2B1A7C03EA}"/>
              </a:ext>
            </a:extLst>
          </p:cNvPr>
          <p:cNvSpPr txBox="1">
            <a:spLocks/>
          </p:cNvSpPr>
          <p:nvPr/>
        </p:nvSpPr>
        <p:spPr>
          <a:xfrm>
            <a:off x="480784" y="1027332"/>
            <a:ext cx="9512939" cy="4301975"/>
          </a:xfrm>
          <a:prstGeom prst="rect">
            <a:avLst/>
          </a:prstGeom>
        </p:spPr>
        <p:txBody>
          <a:bodyPr lIns="91440" tIns="45720" rIns="91440" bIns="45720" anchor="t"/>
          <a:lstStyle>
            <a:lvl1pPr marL="285750" indent="-285750" eaLnBrk="1" hangingPunct="1">
              <a:buSzPct val="110000"/>
              <a:buFont typeface="Arial" panose="020B0604020202020204" pitchFamily="34" charset="0"/>
              <a:buChar char="•"/>
              <a:defRPr sz="2000">
                <a:latin typeface="+mn-lt"/>
                <a:ea typeface="+mn-ea"/>
                <a:cs typeface="+mn-cs"/>
              </a:defRPr>
            </a:lvl1pPr>
            <a:lvl2pPr marL="742950" indent="-285750" eaLnBrk="1" hangingPunct="1">
              <a:buFont typeface="Courier New" panose="02070309020205020404" pitchFamily="49" charset="0"/>
              <a:buChar char="o"/>
              <a:defRPr>
                <a:solidFill>
                  <a:schemeClr val="tx2"/>
                </a:solidFill>
                <a:latin typeface="+mn-lt"/>
                <a:ea typeface="+mn-ea"/>
                <a:cs typeface="+mn-cs"/>
              </a:defRPr>
            </a:lvl2pPr>
            <a:lvl3pPr marL="1200150" indent="-285750" eaLnBrk="1" hangingPunct="1">
              <a:buFont typeface="Arial" panose="020B0604020202020204" pitchFamily="34" charset="0"/>
              <a:buChar char="•"/>
              <a:defRPr>
                <a:solidFill>
                  <a:schemeClr val="tx2"/>
                </a:solidFill>
                <a:latin typeface="+mn-lt"/>
                <a:ea typeface="+mn-ea"/>
                <a:cs typeface="+mn-cs"/>
              </a:defRPr>
            </a:lvl3pPr>
            <a:lvl4pPr marL="1657350" indent="-285750" eaLnBrk="1" hangingPunct="1">
              <a:buFont typeface="Arial" panose="020B0604020202020204" pitchFamily="34" charset="0"/>
              <a:buChar char="•"/>
              <a:defRPr>
                <a:solidFill>
                  <a:schemeClr val="tx2"/>
                </a:solidFill>
                <a:latin typeface="+mn-lt"/>
                <a:ea typeface="+mn-ea"/>
                <a:cs typeface="+mn-cs"/>
              </a:defRPr>
            </a:lvl4pPr>
            <a:lvl5pPr marL="2114550" indent="-285750" eaLnBrk="1" hangingPunct="1">
              <a:buFont typeface="Arial" panose="020B0604020202020204" pitchFamily="34" charset="0"/>
              <a:buChar char="•"/>
              <a:defRPr>
                <a:solidFill>
                  <a:schemeClr val="tx2"/>
                </a:solidFill>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285750" marR="0" lvl="0" indent="-285750" algn="l" defTabSz="914400" rtl="0" eaLnBrk="1" fontAlgn="auto" latinLnBrk="0" hangingPunct="1">
              <a:lnSpc>
                <a:spcPct val="100000"/>
              </a:lnSpc>
              <a:spcBef>
                <a:spcPts val="0"/>
              </a:spcBef>
              <a:spcAft>
                <a:spcPts val="0"/>
              </a:spcAft>
              <a:buClrTx/>
              <a:buSzPct val="110000"/>
              <a:buFont typeface="Arial" panose="020B0604020202020204" pitchFamily="34" charset="0"/>
              <a:buChar char="•"/>
              <a:tabLst/>
              <a:defRPr/>
            </a:pPr>
            <a:r>
              <a:rPr kumimoji="0" lang="en-US" sz="2000" b="0" i="0" u="none" strike="noStrike" kern="0" cap="none" spc="0" normalizeH="0" baseline="0" noProof="0" err="1">
                <a:ln>
                  <a:noFill/>
                </a:ln>
                <a:solidFill>
                  <a:prstClr val="white"/>
                </a:solidFill>
                <a:effectLst/>
                <a:uLnTx/>
                <a:uFillTx/>
                <a:latin typeface="Calibri"/>
                <a:ea typeface="+mn-ea"/>
                <a:cs typeface="+mn-cs"/>
              </a:rPr>
              <a:t>CReDo</a:t>
            </a:r>
            <a:r>
              <a:rPr kumimoji="0" lang="en-US" sz="2000" b="0" i="0" u="none" strike="noStrike" kern="0" cap="none" spc="0" normalizeH="0" baseline="0" noProof="0">
                <a:ln>
                  <a:noFill/>
                </a:ln>
                <a:solidFill>
                  <a:prstClr val="white"/>
                </a:solidFill>
                <a:effectLst/>
                <a:uLnTx/>
                <a:uFillTx/>
                <a:latin typeface="Calibri"/>
                <a:ea typeface="+mn-ea"/>
                <a:cs typeface="+mn-cs"/>
              </a:rPr>
              <a:t> – led by Connected Places Catapult</a:t>
            </a:r>
          </a:p>
          <a:p>
            <a:pPr marL="285750" marR="0" lvl="0" indent="-285750" algn="l" defTabSz="914400" rtl="0" eaLnBrk="1" fontAlgn="auto" latinLnBrk="0" hangingPunct="1">
              <a:lnSpc>
                <a:spcPct val="100000"/>
              </a:lnSpc>
              <a:spcBef>
                <a:spcPts val="0"/>
              </a:spcBef>
              <a:spcAft>
                <a:spcPts val="0"/>
              </a:spcAft>
              <a:buClrTx/>
              <a:buSzPct val="110000"/>
              <a:buFont typeface="Arial" panose="020B0604020202020204" pitchFamily="34" charset="0"/>
              <a:buChar char="•"/>
              <a:tabLst/>
              <a:defRPr/>
            </a:pPr>
            <a:endParaRPr kumimoji="0" lang="en-US" sz="2000" b="0" i="0" u="none" strike="noStrike" kern="0" cap="none" spc="0" normalizeH="0" baseline="0" noProof="0">
              <a:ln>
                <a:noFill/>
              </a:ln>
              <a:solidFill>
                <a:prstClr val="white"/>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Pct val="110000"/>
              <a:buFont typeface="Arial" panose="020B0604020202020204" pitchFamily="34" charset="0"/>
              <a:buChar char="•"/>
              <a:tabLst/>
              <a:defRPr/>
            </a:pPr>
            <a:r>
              <a:rPr kumimoji="0" lang="en-US" sz="2000" b="0" i="0" u="none" strike="noStrike" kern="0" cap="none" spc="0" normalizeH="0" baseline="0" noProof="0" err="1">
                <a:ln>
                  <a:noFill/>
                </a:ln>
                <a:solidFill>
                  <a:prstClr val="white"/>
                </a:solidFill>
                <a:effectLst/>
                <a:uLnTx/>
                <a:uFillTx/>
                <a:latin typeface="Calibri"/>
                <a:ea typeface="+mn-ea"/>
                <a:cs typeface="+mn-cs"/>
              </a:rPr>
              <a:t>CReDo</a:t>
            </a:r>
            <a:r>
              <a:rPr kumimoji="0" lang="en-US" sz="2000" b="0" i="0" u="none" strike="noStrike" kern="0" cap="none" spc="0" normalizeH="0" baseline="0" noProof="0">
                <a:ln>
                  <a:noFill/>
                </a:ln>
                <a:solidFill>
                  <a:prstClr val="white"/>
                </a:solidFill>
                <a:effectLst/>
                <a:uLnTx/>
                <a:uFillTx/>
                <a:latin typeface="Calibri"/>
                <a:ea typeface="+mn-ea"/>
                <a:cs typeface="+mn-cs"/>
              </a:rPr>
              <a:t> Transport</a:t>
            </a:r>
          </a:p>
          <a:p>
            <a:pPr marL="285750" marR="0" lvl="0" indent="-285750" algn="l" defTabSz="914400" rtl="0" eaLnBrk="1" fontAlgn="auto" latinLnBrk="0" hangingPunct="1">
              <a:lnSpc>
                <a:spcPct val="100000"/>
              </a:lnSpc>
              <a:spcBef>
                <a:spcPts val="0"/>
              </a:spcBef>
              <a:spcAft>
                <a:spcPts val="0"/>
              </a:spcAft>
              <a:buClrTx/>
              <a:buSzPct val="110000"/>
              <a:buFont typeface="Arial" panose="020B0604020202020204" pitchFamily="34" charset="0"/>
              <a:buChar char="•"/>
              <a:tabLst/>
              <a:defRPr/>
            </a:pPr>
            <a:r>
              <a:rPr kumimoji="0" lang="en-US" sz="2000" b="0" i="0" u="none" strike="noStrike" kern="0" cap="none" spc="0" normalizeH="0" baseline="0" noProof="0">
                <a:ln>
                  <a:noFill/>
                </a:ln>
                <a:solidFill>
                  <a:prstClr val="white"/>
                </a:solidFill>
                <a:effectLst/>
                <a:uLnTx/>
                <a:uFillTx/>
                <a:latin typeface="Calibri"/>
                <a:ea typeface="Calibri"/>
                <a:cs typeface="Calibri"/>
              </a:rPr>
              <a:t>Further OFWAT work</a:t>
            </a:r>
          </a:p>
          <a:p>
            <a:pPr marL="285750" marR="0" lvl="0" indent="-285750" algn="l" defTabSz="914400" rtl="0" eaLnBrk="1" fontAlgn="auto" latinLnBrk="0" hangingPunct="1">
              <a:lnSpc>
                <a:spcPct val="100000"/>
              </a:lnSpc>
              <a:spcBef>
                <a:spcPts val="0"/>
              </a:spcBef>
              <a:spcAft>
                <a:spcPts val="0"/>
              </a:spcAft>
              <a:buClrTx/>
              <a:buSzPct val="110000"/>
              <a:buFont typeface="Arial" panose="020B0604020202020204" pitchFamily="34" charset="0"/>
              <a:buChar char="•"/>
              <a:tabLst/>
              <a:defRPr/>
            </a:pPr>
            <a:r>
              <a:rPr kumimoji="0" lang="en-US" sz="2000" b="0" i="0" u="none" strike="noStrike" kern="0" cap="none" spc="0" normalizeH="0" baseline="0" noProof="0" err="1">
                <a:ln>
                  <a:noFill/>
                </a:ln>
                <a:solidFill>
                  <a:prstClr val="white"/>
                </a:solidFill>
                <a:effectLst/>
                <a:uLnTx/>
                <a:uFillTx/>
                <a:latin typeface="Calibri"/>
                <a:ea typeface="Calibri"/>
                <a:cs typeface="Calibri"/>
              </a:rPr>
              <a:t>CReDo</a:t>
            </a:r>
            <a:r>
              <a:rPr kumimoji="0" lang="en-US" sz="2000" b="0" i="0" u="none" strike="noStrike" kern="0" cap="none" spc="0" normalizeH="0" baseline="0" noProof="0">
                <a:ln>
                  <a:noFill/>
                </a:ln>
                <a:solidFill>
                  <a:prstClr val="white"/>
                </a:solidFill>
                <a:effectLst/>
                <a:uLnTx/>
                <a:uFillTx/>
                <a:latin typeface="Calibri"/>
                <a:ea typeface="Calibri"/>
                <a:cs typeface="Calibri"/>
              </a:rPr>
              <a:t> OFGEM SIF Beta</a:t>
            </a:r>
          </a:p>
          <a:p>
            <a:pPr marL="285750" marR="0" lvl="0" indent="-285750" algn="l" defTabSz="914400" rtl="0" eaLnBrk="1" fontAlgn="auto" latinLnBrk="0" hangingPunct="1">
              <a:lnSpc>
                <a:spcPct val="100000"/>
              </a:lnSpc>
              <a:spcBef>
                <a:spcPts val="0"/>
              </a:spcBef>
              <a:spcAft>
                <a:spcPts val="0"/>
              </a:spcAft>
              <a:buClrTx/>
              <a:buSzPct val="110000"/>
              <a:buFont typeface="Arial" panose="020B0604020202020204" pitchFamily="34" charset="0"/>
              <a:buChar char="•"/>
              <a:tabLst/>
              <a:defRPr/>
            </a:pPr>
            <a:endParaRPr kumimoji="0" lang="en-US" sz="2000" b="0" i="0" u="none" strike="noStrike" kern="0" cap="none" spc="0" normalizeH="0" baseline="0" noProof="0">
              <a:ln>
                <a:noFill/>
              </a:ln>
              <a:solidFill>
                <a:prstClr val="white"/>
              </a:solidFill>
              <a:effectLst/>
              <a:uLnTx/>
              <a:uFillTx/>
              <a:latin typeface="Calibri"/>
              <a:ea typeface="Calibri"/>
              <a:cs typeface="Calibri"/>
            </a:endParaRPr>
          </a:p>
          <a:p>
            <a:pPr marL="285750" marR="0" lvl="0" indent="-285750" algn="l" defTabSz="914400" rtl="0" eaLnBrk="1" fontAlgn="auto" latinLnBrk="0" hangingPunct="1">
              <a:lnSpc>
                <a:spcPct val="100000"/>
              </a:lnSpc>
              <a:spcBef>
                <a:spcPts val="0"/>
              </a:spcBef>
              <a:spcAft>
                <a:spcPts val="0"/>
              </a:spcAft>
              <a:buClrTx/>
              <a:buSzPct val="110000"/>
              <a:buFont typeface="Arial" panose="020B0604020202020204" pitchFamily="34" charset="0"/>
              <a:buChar char="•"/>
              <a:tabLst/>
              <a:defRPr/>
            </a:pPr>
            <a:r>
              <a:rPr kumimoji="0" lang="en-US" sz="2000" b="0" i="0" u="none" strike="noStrike" kern="0" cap="none" spc="0" normalizeH="0" baseline="0" noProof="0">
                <a:ln>
                  <a:noFill/>
                </a:ln>
                <a:solidFill>
                  <a:prstClr val="white"/>
                </a:solidFill>
                <a:effectLst/>
                <a:uLnTx/>
                <a:uFillTx/>
                <a:latin typeface="Calibri"/>
                <a:ea typeface="Calibri"/>
                <a:cs typeface="Calibri"/>
              </a:rPr>
              <a:t>Synthetic data to help people explore </a:t>
            </a:r>
            <a:r>
              <a:rPr kumimoji="0" lang="en-US" sz="2000" b="0" i="0" u="none" strike="noStrike" kern="0" cap="none" spc="0" normalizeH="0" baseline="0" noProof="0" err="1">
                <a:ln>
                  <a:noFill/>
                </a:ln>
                <a:solidFill>
                  <a:prstClr val="white"/>
                </a:solidFill>
                <a:effectLst/>
                <a:uLnTx/>
                <a:uFillTx/>
                <a:latin typeface="Calibri"/>
                <a:ea typeface="Calibri"/>
                <a:cs typeface="Calibri"/>
              </a:rPr>
              <a:t>CReDo</a:t>
            </a:r>
            <a:r>
              <a:rPr kumimoji="0" lang="en-US" sz="2000" b="0" i="0" u="none" strike="noStrike" kern="0" cap="none" spc="0" normalizeH="0" baseline="0" noProof="0">
                <a:ln>
                  <a:noFill/>
                </a:ln>
                <a:solidFill>
                  <a:prstClr val="white"/>
                </a:solidFill>
                <a:effectLst/>
                <a:uLnTx/>
                <a:uFillTx/>
                <a:latin typeface="Calibri"/>
                <a:ea typeface="Calibri"/>
                <a:cs typeface="Calibri"/>
              </a:rPr>
              <a:t> – on Normal DAFNI</a:t>
            </a:r>
          </a:p>
          <a:p>
            <a:pPr marL="285750" marR="0" lvl="0" indent="-285750" algn="l" defTabSz="914400" rtl="0" eaLnBrk="1" fontAlgn="auto" latinLnBrk="0" hangingPunct="1">
              <a:lnSpc>
                <a:spcPct val="100000"/>
              </a:lnSpc>
              <a:spcBef>
                <a:spcPts val="0"/>
              </a:spcBef>
              <a:spcAft>
                <a:spcPts val="0"/>
              </a:spcAft>
              <a:buClrTx/>
              <a:buSzPct val="110000"/>
              <a:buFont typeface="Arial" panose="020B0604020202020204" pitchFamily="34" charset="0"/>
              <a:buChar char="•"/>
              <a:tabLst/>
              <a:defRPr/>
            </a:pPr>
            <a:r>
              <a:rPr kumimoji="0" lang="en-US" sz="2000" b="0" i="0" u="none" strike="noStrike" kern="0" cap="none" spc="0" normalizeH="0" baseline="0" noProof="0">
                <a:ln>
                  <a:noFill/>
                </a:ln>
                <a:solidFill>
                  <a:prstClr val="white"/>
                </a:solidFill>
                <a:effectLst/>
                <a:uLnTx/>
                <a:uFillTx/>
                <a:latin typeface="Calibri"/>
                <a:ea typeface="Calibri"/>
                <a:cs typeface="Calibri"/>
              </a:rPr>
              <a:t>Beta </a:t>
            </a:r>
            <a:r>
              <a:rPr kumimoji="0" lang="en-US" sz="2000" b="0" i="0" u="none" strike="noStrike" kern="0" cap="none" spc="0" normalizeH="0" baseline="0" noProof="0" err="1">
                <a:ln>
                  <a:noFill/>
                </a:ln>
                <a:solidFill>
                  <a:prstClr val="white"/>
                </a:solidFill>
                <a:effectLst/>
                <a:uLnTx/>
                <a:uFillTx/>
                <a:latin typeface="Calibri"/>
                <a:ea typeface="Calibri"/>
                <a:cs typeface="Calibri"/>
              </a:rPr>
              <a:t>programme</a:t>
            </a:r>
            <a:r>
              <a:rPr kumimoji="0" lang="en-US" sz="2000" b="0" i="0" u="none" strike="noStrike" kern="0" cap="none" spc="0" normalizeH="0" baseline="0" noProof="0">
                <a:ln>
                  <a:noFill/>
                </a:ln>
                <a:solidFill>
                  <a:prstClr val="white"/>
                </a:solidFill>
                <a:effectLst/>
                <a:uLnTx/>
                <a:uFillTx/>
                <a:latin typeface="Calibri"/>
                <a:ea typeface="Calibri"/>
                <a:cs typeface="Calibri"/>
              </a:rPr>
              <a:t> of continuous "security vs usability" improvements</a:t>
            </a:r>
          </a:p>
        </p:txBody>
      </p:sp>
    </p:spTree>
    <p:extLst>
      <p:ext uri="{BB962C8B-B14F-4D97-AF65-F5344CB8AC3E}">
        <p14:creationId xmlns:p14="http://schemas.microsoft.com/office/powerpoint/2010/main" val="9798784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81CA4-CEDE-E807-3640-2E215A4459C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D7AEB34-4E4B-D8C0-06B7-283A838D274E}"/>
              </a:ext>
            </a:extLst>
          </p:cNvPr>
          <p:cNvSpPr txBox="1"/>
          <p:nvPr/>
        </p:nvSpPr>
        <p:spPr>
          <a:xfrm>
            <a:off x="480784" y="315685"/>
            <a:ext cx="687795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err="1">
                <a:ln>
                  <a:noFill/>
                </a:ln>
                <a:solidFill>
                  <a:prstClr val="white"/>
                </a:solidFill>
                <a:effectLst/>
                <a:uLnTx/>
                <a:uFillTx/>
                <a:latin typeface="Calibri Light (Headings)"/>
                <a:ea typeface="+mn-ea"/>
                <a:cs typeface="+mn-cs"/>
              </a:rPr>
              <a:t>CReDo</a:t>
            </a:r>
            <a:r>
              <a:rPr kumimoji="0" lang="en-GB" sz="3600" b="1" i="0" u="none" strike="noStrike" kern="1200" cap="none" spc="0" normalizeH="0" baseline="0" noProof="0">
                <a:ln>
                  <a:noFill/>
                </a:ln>
                <a:solidFill>
                  <a:prstClr val="white"/>
                </a:solidFill>
                <a:effectLst/>
                <a:uLnTx/>
                <a:uFillTx/>
                <a:latin typeface="Calibri Light (Headings)"/>
                <a:ea typeface="+mn-ea"/>
                <a:cs typeface="+mn-cs"/>
              </a:rPr>
              <a:t> Future Future Vision</a:t>
            </a:r>
          </a:p>
        </p:txBody>
      </p:sp>
      <p:grpSp>
        <p:nvGrpSpPr>
          <p:cNvPr id="3" name="Group 2">
            <a:extLst>
              <a:ext uri="{FF2B5EF4-FFF2-40B4-BE49-F238E27FC236}">
                <a16:creationId xmlns:a16="http://schemas.microsoft.com/office/drawing/2014/main" id="{38A4FD37-287C-7EBF-4E9C-E56235C7BDF1}"/>
              </a:ext>
            </a:extLst>
          </p:cNvPr>
          <p:cNvGrpSpPr/>
          <p:nvPr/>
        </p:nvGrpSpPr>
        <p:grpSpPr>
          <a:xfrm>
            <a:off x="850392" y="1169850"/>
            <a:ext cx="10491215" cy="4137153"/>
            <a:chOff x="414528" y="1605279"/>
            <a:chExt cx="10491215" cy="4137153"/>
          </a:xfrm>
        </p:grpSpPr>
        <p:sp>
          <p:nvSpPr>
            <p:cNvPr id="4" name="Oval 3">
              <a:extLst>
                <a:ext uri="{FF2B5EF4-FFF2-40B4-BE49-F238E27FC236}">
                  <a16:creationId xmlns:a16="http://schemas.microsoft.com/office/drawing/2014/main" id="{2B73B100-4844-886B-3170-053FA607954F}"/>
                </a:ext>
              </a:extLst>
            </p:cNvPr>
            <p:cNvSpPr/>
            <p:nvPr/>
          </p:nvSpPr>
          <p:spPr>
            <a:xfrm>
              <a:off x="1432560" y="1605280"/>
              <a:ext cx="3681984" cy="1645920"/>
            </a:xfrm>
            <a:prstGeom prst="ellipse">
              <a:avLst/>
            </a:prstGeom>
            <a:solidFill>
              <a:srgbClr val="A2456E"/>
            </a:solidFill>
            <a:ln w="25400" cap="flat" cmpd="sng" algn="ctr">
              <a:solidFill>
                <a:schemeClr val="bg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a:ea typeface="Calibri"/>
                  <a:cs typeface="Calibri"/>
                </a:rPr>
                <a:t>DAFNI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a:ea typeface="Calibri"/>
                  <a:cs typeface="Calibri"/>
                </a:rPr>
                <a:t>Infrastructure Digital Twin</a:t>
              </a:r>
            </a:p>
          </p:txBody>
        </p:sp>
        <p:sp>
          <p:nvSpPr>
            <p:cNvPr id="5" name="Oval 4">
              <a:extLst>
                <a:ext uri="{FF2B5EF4-FFF2-40B4-BE49-F238E27FC236}">
                  <a16:creationId xmlns:a16="http://schemas.microsoft.com/office/drawing/2014/main" id="{28A801A2-B1AD-D044-4E14-E5997E7247F0}"/>
                </a:ext>
              </a:extLst>
            </p:cNvPr>
            <p:cNvSpPr/>
            <p:nvPr/>
          </p:nvSpPr>
          <p:spPr>
            <a:xfrm>
              <a:off x="7223759" y="1605279"/>
              <a:ext cx="3681984" cy="1645920"/>
            </a:xfrm>
            <a:prstGeom prst="ellipse">
              <a:avLst/>
            </a:prstGeom>
            <a:solidFill>
              <a:srgbClr val="A2456E"/>
            </a:solidFill>
            <a:ln w="25400" cap="flat" cmpd="sng" algn="ctr">
              <a:solidFill>
                <a:schemeClr val="bg1"/>
              </a:solidFill>
              <a:prstDash val="solid"/>
            </a:ln>
            <a:effectLst/>
          </p:spPr>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a:ea typeface="Calibri"/>
                  <a:cs typeface="Calibri"/>
                </a:rPr>
                <a:t>Climate data repo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a:ea typeface="Calibri"/>
                  <a:cs typeface="Calibri"/>
                </a:rPr>
                <a:t>Climate HPC (JASMIN)</a:t>
              </a:r>
            </a:p>
          </p:txBody>
        </p:sp>
        <p:sp>
          <p:nvSpPr>
            <p:cNvPr id="6" name="Arrow: Left-Right 5">
              <a:extLst>
                <a:ext uri="{FF2B5EF4-FFF2-40B4-BE49-F238E27FC236}">
                  <a16:creationId xmlns:a16="http://schemas.microsoft.com/office/drawing/2014/main" id="{DD86B9AC-2FCC-7BA8-7777-5CFC83B5D056}"/>
                </a:ext>
              </a:extLst>
            </p:cNvPr>
            <p:cNvSpPr/>
            <p:nvPr/>
          </p:nvSpPr>
          <p:spPr>
            <a:xfrm>
              <a:off x="5394960" y="2074672"/>
              <a:ext cx="1402080" cy="707136"/>
            </a:xfrm>
            <a:prstGeom prst="leftRightArrow">
              <a:avLst/>
            </a:prstGeom>
            <a:solidFill>
              <a:sysClr val="window" lastClr="FFFFFF"/>
            </a:solidFill>
            <a:ln w="25400" cap="flat" cmpd="sng" algn="ctr">
              <a:solidFill>
                <a:srgbClr val="A2456E">
                  <a:shade val="1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 name="Arrow: Down 6">
              <a:extLst>
                <a:ext uri="{FF2B5EF4-FFF2-40B4-BE49-F238E27FC236}">
                  <a16:creationId xmlns:a16="http://schemas.microsoft.com/office/drawing/2014/main" id="{82DAF5E2-1E9B-2F66-6347-E47233BF2197}"/>
                </a:ext>
              </a:extLst>
            </p:cNvPr>
            <p:cNvSpPr/>
            <p:nvPr/>
          </p:nvSpPr>
          <p:spPr>
            <a:xfrm>
              <a:off x="2824480" y="3430016"/>
              <a:ext cx="892048" cy="804672"/>
            </a:xfrm>
            <a:prstGeom prst="downArrow">
              <a:avLst/>
            </a:prstGeom>
            <a:solidFill>
              <a:sysClr val="window" lastClr="FFFFFF"/>
            </a:solidFill>
            <a:ln w="25400" cap="flat" cmpd="sng" algn="ctr">
              <a:solidFill>
                <a:srgbClr val="A2456E">
                  <a:shade val="1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 name="Oval 7">
              <a:extLst>
                <a:ext uri="{FF2B5EF4-FFF2-40B4-BE49-F238E27FC236}">
                  <a16:creationId xmlns:a16="http://schemas.microsoft.com/office/drawing/2014/main" id="{BB8B6103-9985-C45D-1D7B-13AC8D9702E3}"/>
                </a:ext>
              </a:extLst>
            </p:cNvPr>
            <p:cNvSpPr/>
            <p:nvPr/>
          </p:nvSpPr>
          <p:spPr>
            <a:xfrm>
              <a:off x="414528" y="4547616"/>
              <a:ext cx="1682496" cy="1194816"/>
            </a:xfrm>
            <a:prstGeom prst="ellipse">
              <a:avLst/>
            </a:prstGeom>
            <a:solidFill>
              <a:srgbClr val="A2456E"/>
            </a:solidFill>
            <a:ln w="25400" cap="flat" cmpd="sng" algn="ctr">
              <a:solidFill>
                <a:schemeClr val="bg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a:ea typeface="Calibri"/>
                  <a:cs typeface="Calibri"/>
                </a:rPr>
                <a:t>Asset Owner 1</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9" name="Oval 8">
              <a:extLst>
                <a:ext uri="{FF2B5EF4-FFF2-40B4-BE49-F238E27FC236}">
                  <a16:creationId xmlns:a16="http://schemas.microsoft.com/office/drawing/2014/main" id="{E443369D-7A43-64A0-1365-F1783A557CFC}"/>
                </a:ext>
              </a:extLst>
            </p:cNvPr>
            <p:cNvSpPr/>
            <p:nvPr/>
          </p:nvSpPr>
          <p:spPr>
            <a:xfrm>
              <a:off x="2436368" y="4547616"/>
              <a:ext cx="1682496" cy="1194816"/>
            </a:xfrm>
            <a:prstGeom prst="ellipse">
              <a:avLst/>
            </a:prstGeom>
            <a:solidFill>
              <a:srgbClr val="A2456E"/>
            </a:solidFill>
            <a:ln w="25400" cap="flat" cmpd="sng" algn="ctr">
              <a:solidFill>
                <a:schemeClr val="bg1"/>
              </a:solidFill>
              <a:prstDash val="solid"/>
            </a:ln>
            <a:effectLst/>
          </p:spPr>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a:ea typeface="Calibri"/>
                  <a:cs typeface="Calibri"/>
                </a:rPr>
                <a:t>Asset Owner 2</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 name="Oval 9">
              <a:extLst>
                <a:ext uri="{FF2B5EF4-FFF2-40B4-BE49-F238E27FC236}">
                  <a16:creationId xmlns:a16="http://schemas.microsoft.com/office/drawing/2014/main" id="{4743F2DD-0E44-2EE8-73BB-500B30940474}"/>
                </a:ext>
              </a:extLst>
            </p:cNvPr>
            <p:cNvSpPr/>
            <p:nvPr/>
          </p:nvSpPr>
          <p:spPr>
            <a:xfrm>
              <a:off x="4417568" y="4547616"/>
              <a:ext cx="1682496" cy="1194816"/>
            </a:xfrm>
            <a:prstGeom prst="ellipse">
              <a:avLst/>
            </a:prstGeom>
            <a:solidFill>
              <a:srgbClr val="A2456E"/>
            </a:solidFill>
            <a:ln w="25400" cap="flat" cmpd="sng" algn="ctr">
              <a:solidFill>
                <a:schemeClr val="bg1"/>
              </a:solidFill>
              <a:prstDash val="solid"/>
            </a:ln>
            <a:effectLst/>
          </p:spPr>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a:ea typeface="Calibri"/>
                  <a:cs typeface="Calibri"/>
                </a:rPr>
                <a:t>Asset Owner 3</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1" name="Arrow: Left-Right 10">
              <a:extLst>
                <a:ext uri="{FF2B5EF4-FFF2-40B4-BE49-F238E27FC236}">
                  <a16:creationId xmlns:a16="http://schemas.microsoft.com/office/drawing/2014/main" id="{FA8CD7EA-A1CC-1A7C-F476-CBA070F4E874}"/>
                </a:ext>
              </a:extLst>
            </p:cNvPr>
            <p:cNvSpPr/>
            <p:nvPr/>
          </p:nvSpPr>
          <p:spPr>
            <a:xfrm>
              <a:off x="1767840" y="4878832"/>
              <a:ext cx="865632" cy="512064"/>
            </a:xfrm>
            <a:prstGeom prst="leftRightArrow">
              <a:avLst/>
            </a:prstGeom>
            <a:solidFill>
              <a:sysClr val="window" lastClr="FFFFFF"/>
            </a:solidFill>
            <a:ln w="25400" cap="flat" cmpd="sng" algn="ctr">
              <a:solidFill>
                <a:srgbClr val="A2456E">
                  <a:shade val="1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Arrow: Left-Right 11">
              <a:extLst>
                <a:ext uri="{FF2B5EF4-FFF2-40B4-BE49-F238E27FC236}">
                  <a16:creationId xmlns:a16="http://schemas.microsoft.com/office/drawing/2014/main" id="{7205DFC8-4014-B47D-C20C-D9598024440B}"/>
                </a:ext>
              </a:extLst>
            </p:cNvPr>
            <p:cNvSpPr/>
            <p:nvPr/>
          </p:nvSpPr>
          <p:spPr>
            <a:xfrm>
              <a:off x="3901440" y="4878831"/>
              <a:ext cx="865632" cy="512064"/>
            </a:xfrm>
            <a:prstGeom prst="leftRightArrow">
              <a:avLst/>
            </a:prstGeom>
            <a:solidFill>
              <a:sysClr val="window" lastClr="FFFFFF"/>
            </a:solidFill>
            <a:ln w="25400" cap="flat" cmpd="sng" algn="ctr">
              <a:solidFill>
                <a:srgbClr val="A2456E">
                  <a:shade val="1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78B51091-1497-1366-1834-0F4EE7BFB1C0}"/>
                </a:ext>
              </a:extLst>
            </p:cNvPr>
            <p:cNvSpPr/>
            <p:nvPr/>
          </p:nvSpPr>
          <p:spPr>
            <a:xfrm>
              <a:off x="3838448" y="3430016"/>
              <a:ext cx="1414272" cy="512064"/>
            </a:xfrm>
            <a:prstGeom prst="rect">
              <a:avLst/>
            </a:prstGeom>
            <a:solidFill>
              <a:sysClr val="window" lastClr="FFFFFF"/>
            </a:solidFill>
            <a:ln w="25400" cap="flat" cmpd="sng" algn="ctr">
              <a:solidFill>
                <a:srgbClr val="A2456E">
                  <a:shade val="1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latin typeface="Calibri"/>
                  <a:ea typeface="Calibri"/>
                  <a:cs typeface="Calibri"/>
                </a:rPr>
                <a:t>One way arrow</a:t>
              </a:r>
            </a:p>
          </p:txBody>
        </p:sp>
        <p:sp>
          <p:nvSpPr>
            <p:cNvPr id="14" name="TextBox 13">
              <a:extLst>
                <a:ext uri="{FF2B5EF4-FFF2-40B4-BE49-F238E27FC236}">
                  <a16:creationId xmlns:a16="http://schemas.microsoft.com/office/drawing/2014/main" id="{95E78678-3C93-326C-41A1-80915250CE5A}"/>
                </a:ext>
              </a:extLst>
            </p:cNvPr>
            <p:cNvSpPr txBox="1"/>
            <p:nvPr/>
          </p:nvSpPr>
          <p:spPr>
            <a:xfrm>
              <a:off x="7741920" y="3877056"/>
              <a:ext cx="2743200" cy="1200329"/>
            </a:xfrm>
            <a:prstGeom prst="rect">
              <a:avLst/>
            </a:prstGeom>
            <a:gradFill rotWithShape="1">
              <a:gsLst>
                <a:gs pos="0">
                  <a:srgbClr val="FFFFFF">
                    <a:shade val="51000"/>
                    <a:satMod val="130000"/>
                  </a:srgbClr>
                </a:gs>
                <a:gs pos="80000">
                  <a:srgbClr val="FFFFFF">
                    <a:shade val="93000"/>
                    <a:satMod val="130000"/>
                  </a:srgbClr>
                </a:gs>
                <a:gs pos="100000">
                  <a:srgbClr val="FFFFFF">
                    <a:shade val="94000"/>
                    <a:satMod val="135000"/>
                  </a:srgbClr>
                </a:gs>
              </a:gsLst>
              <a:lin ang="16200000" scaled="0"/>
            </a:gra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latin typeface="Calibri"/>
                  <a:ea typeface="Calibri"/>
                  <a:cs typeface="Calibri"/>
                </a:rPr>
                <a:t>We would like to investigate existing commercial data sharing "solutions" in DINI</a:t>
              </a:r>
            </a:p>
          </p:txBody>
        </p:sp>
      </p:grpSp>
    </p:spTree>
    <p:extLst>
      <p:ext uri="{BB962C8B-B14F-4D97-AF65-F5344CB8AC3E}">
        <p14:creationId xmlns:p14="http://schemas.microsoft.com/office/powerpoint/2010/main" val="13125477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81CA4-CEDE-E807-3640-2E215A4459CB}"/>
            </a:ext>
          </a:extLst>
        </p:cNvPr>
        <p:cNvGrpSpPr/>
        <p:nvPr/>
      </p:nvGrpSpPr>
      <p:grpSpPr>
        <a:xfrm>
          <a:off x="0" y="0"/>
          <a:ext cx="0" cy="0"/>
          <a:chOff x="0" y="0"/>
          <a:chExt cx="0" cy="0"/>
        </a:xfrm>
      </p:grpSpPr>
      <p:sp>
        <p:nvSpPr>
          <p:cNvPr id="2" name="Subtitle 3">
            <a:extLst>
              <a:ext uri="{FF2B5EF4-FFF2-40B4-BE49-F238E27FC236}">
                <a16:creationId xmlns:a16="http://schemas.microsoft.com/office/drawing/2014/main" id="{28028A08-90A3-A97F-FD8E-1A17D8C1394E}"/>
              </a:ext>
            </a:extLst>
          </p:cNvPr>
          <p:cNvSpPr txBox="1">
            <a:spLocks/>
          </p:cNvSpPr>
          <p:nvPr/>
        </p:nvSpPr>
        <p:spPr>
          <a:xfrm>
            <a:off x="3056335" y="2738344"/>
            <a:ext cx="6079329" cy="553998"/>
          </a:xfrm>
          <a:prstGeom prst="rect">
            <a:avLst/>
          </a:prstGeom>
        </p:spPr>
        <p:txBody>
          <a:bodyPr wrap="square" lIns="0" tIns="0" rIns="0" bIns="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4000" b="1" i="0" u="none" strike="noStrike" kern="1200" cap="none" spc="0" normalizeH="0" baseline="0" noProof="0">
                <a:ln>
                  <a:noFill/>
                </a:ln>
                <a:solidFill>
                  <a:prstClr val="white"/>
                </a:solidFill>
                <a:effectLst/>
                <a:uLnTx/>
                <a:uFillTx/>
                <a:latin typeface="Calibri Light" panose="020F0302020204030204"/>
                <a:ea typeface="+mn-ea"/>
                <a:cs typeface="+mn-cs"/>
              </a:rPr>
              <a:t>Other (technical) stuff</a:t>
            </a:r>
          </a:p>
        </p:txBody>
      </p:sp>
    </p:spTree>
    <p:extLst>
      <p:ext uri="{BB962C8B-B14F-4D97-AF65-F5344CB8AC3E}">
        <p14:creationId xmlns:p14="http://schemas.microsoft.com/office/powerpoint/2010/main" val="8471544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81CA4-CEDE-E807-3640-2E215A4459C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D7AEB34-4E4B-D8C0-06B7-283A838D274E}"/>
              </a:ext>
            </a:extLst>
          </p:cNvPr>
          <p:cNvSpPr txBox="1"/>
          <p:nvPr/>
        </p:nvSpPr>
        <p:spPr>
          <a:xfrm>
            <a:off x="480784" y="315685"/>
            <a:ext cx="687795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alibri Light (Headings)"/>
                <a:ea typeface="+mn-ea"/>
                <a:cs typeface="+mn-cs"/>
              </a:rPr>
              <a:t>Technical User Group (TUG)</a:t>
            </a:r>
          </a:p>
        </p:txBody>
      </p:sp>
      <p:sp>
        <p:nvSpPr>
          <p:cNvPr id="3" name="Text Placeholder 2">
            <a:extLst>
              <a:ext uri="{FF2B5EF4-FFF2-40B4-BE49-F238E27FC236}">
                <a16:creationId xmlns:a16="http://schemas.microsoft.com/office/drawing/2014/main" id="{634C95FF-C275-6F0B-0E38-E33EAF03B023}"/>
              </a:ext>
            </a:extLst>
          </p:cNvPr>
          <p:cNvSpPr txBox="1">
            <a:spLocks/>
          </p:cNvSpPr>
          <p:nvPr/>
        </p:nvSpPr>
        <p:spPr>
          <a:xfrm>
            <a:off x="480784" y="1027332"/>
            <a:ext cx="10415816" cy="4301975"/>
          </a:xfrm>
          <a:prstGeom prst="rect">
            <a:avLst/>
          </a:prstGeom>
        </p:spPr>
        <p:txBody>
          <a:bodyPr lIns="91440" tIns="45720" rIns="91440" bIns="45720" anchor="t"/>
          <a:lstStyle>
            <a:lvl1pPr marL="285750" indent="-285750" eaLnBrk="1" hangingPunct="1">
              <a:buSzPct val="110000"/>
              <a:buFont typeface="Arial" panose="020B0604020202020204" pitchFamily="34" charset="0"/>
              <a:buChar char="•"/>
              <a:defRPr sz="2000">
                <a:latin typeface="+mn-lt"/>
                <a:ea typeface="+mn-ea"/>
                <a:cs typeface="+mn-cs"/>
              </a:defRPr>
            </a:lvl1pPr>
            <a:lvl2pPr marL="742950" indent="-285750" eaLnBrk="1" hangingPunct="1">
              <a:buFont typeface="Courier New" panose="02070309020205020404" pitchFamily="49" charset="0"/>
              <a:buChar char="o"/>
              <a:defRPr>
                <a:solidFill>
                  <a:schemeClr val="tx2"/>
                </a:solidFill>
                <a:latin typeface="+mn-lt"/>
                <a:ea typeface="+mn-ea"/>
                <a:cs typeface="+mn-cs"/>
              </a:defRPr>
            </a:lvl2pPr>
            <a:lvl3pPr marL="1200150" indent="-285750" eaLnBrk="1" hangingPunct="1">
              <a:buFont typeface="Arial" panose="020B0604020202020204" pitchFamily="34" charset="0"/>
              <a:buChar char="•"/>
              <a:defRPr>
                <a:solidFill>
                  <a:schemeClr val="tx2"/>
                </a:solidFill>
                <a:latin typeface="+mn-lt"/>
                <a:ea typeface="+mn-ea"/>
                <a:cs typeface="+mn-cs"/>
              </a:defRPr>
            </a:lvl3pPr>
            <a:lvl4pPr marL="1657350" indent="-285750" eaLnBrk="1" hangingPunct="1">
              <a:buFont typeface="Arial" panose="020B0604020202020204" pitchFamily="34" charset="0"/>
              <a:buChar char="•"/>
              <a:defRPr>
                <a:solidFill>
                  <a:schemeClr val="tx2"/>
                </a:solidFill>
                <a:latin typeface="+mn-lt"/>
                <a:ea typeface="+mn-ea"/>
                <a:cs typeface="+mn-cs"/>
              </a:defRPr>
            </a:lvl4pPr>
            <a:lvl5pPr marL="2114550" indent="-285750" eaLnBrk="1" hangingPunct="1">
              <a:buFont typeface="Arial" panose="020B0604020202020204" pitchFamily="34" charset="0"/>
              <a:buChar char="•"/>
              <a:defRPr>
                <a:solidFill>
                  <a:schemeClr val="tx2"/>
                </a:solidFill>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Pct val="110000"/>
              <a:buFont typeface="Arial" panose="020B0604020202020204" pitchFamily="34" charset="0"/>
              <a:buNone/>
              <a:tabLst/>
              <a:defRPr/>
            </a:pPr>
            <a:r>
              <a:rPr kumimoji="0" lang="en-US" sz="2400" b="0" i="0" u="none" strike="noStrike" kern="0" cap="none" spc="0" normalizeH="0" baseline="0" noProof="0">
                <a:ln>
                  <a:noFill/>
                </a:ln>
                <a:solidFill>
                  <a:prstClr val="white"/>
                </a:solidFill>
                <a:effectLst/>
                <a:uLnTx/>
                <a:uFillTx/>
                <a:latin typeface="Calibri"/>
                <a:ea typeface="+mn-ea"/>
                <a:cs typeface="+mn-cs"/>
              </a:rPr>
              <a:t>What?</a:t>
            </a:r>
          </a:p>
          <a:p>
            <a:pPr marL="285750" marR="0" lvl="0" indent="-285750" algn="l" defTabSz="914400" rtl="0" eaLnBrk="1" fontAlgn="auto" latinLnBrk="0" hangingPunct="1">
              <a:lnSpc>
                <a:spcPct val="100000"/>
              </a:lnSpc>
              <a:spcBef>
                <a:spcPts val="0"/>
              </a:spcBef>
              <a:spcAft>
                <a:spcPts val="600"/>
              </a:spcAft>
              <a:buClrTx/>
              <a:buSzPct val="110000"/>
              <a:buFont typeface="Arial" panose="020B0604020202020204" pitchFamily="34" charset="0"/>
              <a:buChar char="•"/>
              <a:tabLst/>
              <a:defRPr/>
            </a:pPr>
            <a:r>
              <a:rPr kumimoji="0" lang="en-US" sz="2000" b="0" i="0" u="none" strike="noStrike" kern="0" cap="none" spc="0" normalizeH="0" baseline="0" noProof="0">
                <a:ln>
                  <a:noFill/>
                </a:ln>
                <a:solidFill>
                  <a:prstClr val="white"/>
                </a:solidFill>
                <a:effectLst/>
                <a:uLnTx/>
                <a:uFillTx/>
                <a:latin typeface="Calibri"/>
                <a:ea typeface="Calibri"/>
                <a:cs typeface="Calibri"/>
              </a:rPr>
              <a:t>Led by Sarah Byrne</a:t>
            </a:r>
          </a:p>
          <a:p>
            <a:pPr marL="285750" marR="0" lvl="0" indent="-285750" algn="l" defTabSz="914400" rtl="0" eaLnBrk="1" fontAlgn="auto" latinLnBrk="0" hangingPunct="1">
              <a:lnSpc>
                <a:spcPct val="100000"/>
              </a:lnSpc>
              <a:spcBef>
                <a:spcPts val="0"/>
              </a:spcBef>
              <a:spcAft>
                <a:spcPts val="600"/>
              </a:spcAft>
              <a:buClrTx/>
              <a:buSzPct val="110000"/>
              <a:buFont typeface="Arial" panose="020B0604020202020204" pitchFamily="34" charset="0"/>
              <a:buChar char="•"/>
              <a:tabLst/>
              <a:defRPr/>
            </a:pPr>
            <a:r>
              <a:rPr kumimoji="0" lang="en-US" sz="2000" b="0" i="0" u="none" strike="noStrike" kern="0" cap="none" spc="0" normalizeH="0" baseline="0" noProof="0">
                <a:ln>
                  <a:noFill/>
                </a:ln>
                <a:solidFill>
                  <a:prstClr val="white"/>
                </a:solidFill>
                <a:effectLst/>
                <a:uLnTx/>
                <a:uFillTx/>
                <a:latin typeface="Calibri"/>
                <a:ea typeface="Calibri"/>
                <a:cs typeface="Calibri"/>
              </a:rPr>
              <a:t>Preview of features, preview of development roadmap, early release testing, technical discussions and prioritisation</a:t>
            </a:r>
          </a:p>
          <a:p>
            <a:pPr marL="285750" marR="0" lvl="0" indent="-285750" algn="l" defTabSz="914400" rtl="0" eaLnBrk="1" fontAlgn="auto" latinLnBrk="0" hangingPunct="1">
              <a:lnSpc>
                <a:spcPct val="100000"/>
              </a:lnSpc>
              <a:spcBef>
                <a:spcPts val="0"/>
              </a:spcBef>
              <a:spcAft>
                <a:spcPts val="600"/>
              </a:spcAft>
              <a:buClrTx/>
              <a:buSzPct val="110000"/>
              <a:buFont typeface="Arial" panose="020B0604020202020204" pitchFamily="34" charset="0"/>
              <a:buChar char="•"/>
              <a:tabLst/>
              <a:defRPr/>
            </a:pPr>
            <a:r>
              <a:rPr kumimoji="0" lang="en-US" sz="2000" b="0" i="0" u="none" strike="noStrike" kern="0" cap="none" spc="0" normalizeH="0" baseline="0" noProof="0">
                <a:ln>
                  <a:noFill/>
                </a:ln>
                <a:solidFill>
                  <a:prstClr val="white"/>
                </a:solidFill>
                <a:effectLst/>
                <a:uLnTx/>
                <a:uFillTx/>
                <a:latin typeface="Calibri"/>
                <a:ea typeface="Calibri"/>
                <a:cs typeface="Calibri"/>
              </a:rPr>
              <a:t>Your opportunity to give us feedback </a:t>
            </a:r>
            <a:r>
              <a:rPr kumimoji="0" lang="en-GB" sz="2000" b="0" i="0" u="none" strike="noStrike" kern="0" cap="none" spc="0" normalizeH="0" baseline="0" noProof="0">
                <a:ln>
                  <a:noFill/>
                </a:ln>
                <a:solidFill>
                  <a:prstClr val="white"/>
                </a:solidFill>
                <a:effectLst/>
                <a:uLnTx/>
                <a:uFillTx/>
                <a:latin typeface="Calibri"/>
                <a:ea typeface="Calibri"/>
                <a:cs typeface="Calibri"/>
              </a:rPr>
              <a:t>on UI choices and contribute to prioritisation discussions.</a:t>
            </a:r>
          </a:p>
          <a:p>
            <a:pPr marL="285750" marR="0" lvl="0" indent="-285750" algn="l" defTabSz="914400" rtl="0" eaLnBrk="1" fontAlgn="auto" latinLnBrk="0" hangingPunct="1">
              <a:lnSpc>
                <a:spcPct val="100000"/>
              </a:lnSpc>
              <a:spcBef>
                <a:spcPts val="0"/>
              </a:spcBef>
              <a:spcAft>
                <a:spcPts val="600"/>
              </a:spcAft>
              <a:buClrTx/>
              <a:buSzPct val="110000"/>
              <a:buFont typeface="Arial" panose="020B0604020202020204" pitchFamily="34" charset="0"/>
              <a:buChar char="•"/>
              <a:tabLst/>
              <a:defRPr/>
            </a:pPr>
            <a:endParaRPr kumimoji="0" lang="en-GB" sz="2000" b="0" i="0" u="none" strike="noStrike" kern="0" cap="none" spc="0" normalizeH="0" baseline="0" noProof="0">
              <a:ln>
                <a:noFill/>
              </a:ln>
              <a:solidFill>
                <a:prstClr val="white"/>
              </a:solidFill>
              <a:effectLst/>
              <a:uLnTx/>
              <a:uFillTx/>
              <a:latin typeface="Calibri"/>
              <a:ea typeface="Calibri"/>
              <a:cs typeface="Calibri"/>
            </a:endParaRPr>
          </a:p>
          <a:p>
            <a:pPr marL="0" marR="0" lvl="0" indent="0" algn="l" defTabSz="914400" rtl="0" eaLnBrk="1" fontAlgn="auto" latinLnBrk="0" hangingPunct="1">
              <a:lnSpc>
                <a:spcPct val="100000"/>
              </a:lnSpc>
              <a:spcBef>
                <a:spcPts val="0"/>
              </a:spcBef>
              <a:spcAft>
                <a:spcPts val="600"/>
              </a:spcAft>
              <a:buClrTx/>
              <a:buSzPct val="110000"/>
              <a:buFont typeface="Arial" panose="020B0604020202020204" pitchFamily="34" charset="0"/>
              <a:buNone/>
              <a:tabLst/>
              <a:defRPr/>
            </a:pPr>
            <a:r>
              <a:rPr kumimoji="0" lang="en-GB" sz="2400" b="0" i="0" u="none" strike="noStrike" kern="0" cap="none" spc="0" normalizeH="0" baseline="0" noProof="0">
                <a:ln>
                  <a:noFill/>
                </a:ln>
                <a:solidFill>
                  <a:prstClr val="white"/>
                </a:solidFill>
                <a:effectLst/>
                <a:uLnTx/>
                <a:uFillTx/>
                <a:latin typeface="Calibri"/>
                <a:ea typeface="Calibri"/>
                <a:cs typeface="Calibri"/>
              </a:rPr>
              <a:t>When?</a:t>
            </a:r>
            <a:endParaRPr kumimoji="0" lang="en-US" sz="2400" b="0" i="0" u="none" strike="noStrike" kern="0" cap="none" spc="0" normalizeH="0" baseline="0" noProof="0">
              <a:ln>
                <a:noFill/>
              </a:ln>
              <a:solidFill>
                <a:srgbClr val="000000"/>
              </a:solidFill>
              <a:effectLst/>
              <a:uLnTx/>
              <a:uFillTx/>
              <a:latin typeface="Calibri"/>
              <a:ea typeface="Calibri"/>
              <a:cs typeface="Calibri"/>
            </a:endParaRPr>
          </a:p>
          <a:p>
            <a:pPr marL="285750" marR="0" lvl="0" indent="-285750" algn="l" defTabSz="914400" rtl="0" eaLnBrk="1" fontAlgn="auto" latinLnBrk="0" hangingPunct="1">
              <a:lnSpc>
                <a:spcPct val="100000"/>
              </a:lnSpc>
              <a:spcBef>
                <a:spcPts val="0"/>
              </a:spcBef>
              <a:spcAft>
                <a:spcPts val="600"/>
              </a:spcAft>
              <a:buClrTx/>
              <a:buSzPct val="110000"/>
              <a:buFont typeface="Arial" panose="020B0604020202020204" pitchFamily="34" charset="0"/>
              <a:buChar char="•"/>
              <a:tabLst/>
              <a:defRPr/>
            </a:pPr>
            <a:r>
              <a:rPr kumimoji="0" lang="en-US" sz="2000" b="0" i="0" u="none" strike="noStrike" kern="0" cap="none" spc="0" normalizeH="0" baseline="0" noProof="0">
                <a:ln>
                  <a:noFill/>
                </a:ln>
                <a:solidFill>
                  <a:prstClr val="white"/>
                </a:solidFill>
                <a:effectLst/>
                <a:uLnTx/>
                <a:uFillTx/>
                <a:latin typeface="Calibri"/>
                <a:ea typeface="+mn-ea"/>
                <a:cs typeface="+mn-cs"/>
              </a:rPr>
              <a:t>Approximately quarterly meetings – has met 3 times since last conference</a:t>
            </a:r>
          </a:p>
          <a:p>
            <a:pPr marL="285750" marR="0" lvl="0" indent="-285750" algn="l" defTabSz="914400" rtl="0" eaLnBrk="1" fontAlgn="auto" latinLnBrk="0" hangingPunct="1">
              <a:lnSpc>
                <a:spcPct val="100000"/>
              </a:lnSpc>
              <a:spcBef>
                <a:spcPts val="0"/>
              </a:spcBef>
              <a:spcAft>
                <a:spcPts val="600"/>
              </a:spcAft>
              <a:buClrTx/>
              <a:buSzPct val="110000"/>
              <a:buFont typeface="Arial" panose="020B0604020202020204" pitchFamily="34" charset="0"/>
              <a:buChar char="•"/>
              <a:tabLst/>
              <a:defRPr/>
            </a:pPr>
            <a:r>
              <a:rPr kumimoji="0" lang="en-GB" sz="2000" b="0" i="0" u="none" strike="noStrike" kern="1200" cap="none" spc="0" normalizeH="0" baseline="0" noProof="0">
                <a:ln>
                  <a:noFill/>
                </a:ln>
                <a:solidFill>
                  <a:prstClr val="white"/>
                </a:solidFill>
                <a:effectLst/>
                <a:uLnTx/>
                <a:uFillTx/>
                <a:latin typeface="Calibri"/>
                <a:ea typeface="+mn-ea"/>
                <a:cs typeface="Calibri"/>
              </a:rPr>
              <a:t>No requirement to attend all meetings, agendas circulated beforehand</a:t>
            </a:r>
          </a:p>
          <a:p>
            <a:pPr marL="285750" marR="0" lvl="0" indent="-285750" algn="l" defTabSz="914400" rtl="0" eaLnBrk="1" fontAlgn="auto" latinLnBrk="0" hangingPunct="1">
              <a:lnSpc>
                <a:spcPct val="100000"/>
              </a:lnSpc>
              <a:spcBef>
                <a:spcPts val="0"/>
              </a:spcBef>
              <a:spcAft>
                <a:spcPts val="600"/>
              </a:spcAft>
              <a:buClrTx/>
              <a:buSzPct val="110000"/>
              <a:buFont typeface="Arial" panose="020B0604020202020204" pitchFamily="34" charset="0"/>
              <a:buChar char="•"/>
              <a:tabLst/>
              <a:defRPr/>
            </a:pPr>
            <a:r>
              <a:rPr kumimoji="0" lang="en-GB" sz="2000" b="0" i="0" u="none" strike="noStrike" kern="1200" cap="none" spc="0" normalizeH="0" baseline="0" noProof="0">
                <a:ln>
                  <a:noFill/>
                </a:ln>
                <a:solidFill>
                  <a:prstClr val="white"/>
                </a:solidFill>
                <a:effectLst/>
                <a:uLnTx/>
                <a:uFillTx/>
                <a:latin typeface="Calibri"/>
                <a:ea typeface="Calibri"/>
                <a:cs typeface="Calibri"/>
              </a:rPr>
              <a:t>Next one currently being scheduled</a:t>
            </a:r>
            <a:endParaRPr kumimoji="0" lang="en-US" sz="2000" b="0" i="0" u="none" strike="noStrike" kern="0" cap="none" spc="0" normalizeH="0" baseline="0" noProof="0">
              <a:ln>
                <a:noFill/>
              </a:ln>
              <a:solidFill>
                <a:prstClr val="white"/>
              </a:solidFill>
              <a:effectLst/>
              <a:uLnTx/>
              <a:uFillTx/>
              <a:latin typeface="Calibri"/>
              <a:ea typeface="Calibri"/>
              <a:cs typeface="Calibri"/>
            </a:endParaRPr>
          </a:p>
          <a:p>
            <a:pPr marL="285750" marR="0" lvl="0" indent="-285750" algn="l" defTabSz="914400" rtl="0" eaLnBrk="1" fontAlgn="auto" latinLnBrk="0" hangingPunct="1">
              <a:lnSpc>
                <a:spcPct val="100000"/>
              </a:lnSpc>
              <a:spcBef>
                <a:spcPts val="0"/>
              </a:spcBef>
              <a:spcAft>
                <a:spcPts val="0"/>
              </a:spcAft>
              <a:buClrTx/>
              <a:buSzPct val="110000"/>
              <a:buFont typeface="Arial" panose="020B0604020202020204" pitchFamily="34" charset="0"/>
              <a:buChar char="•"/>
              <a:tabLst/>
              <a:defRPr/>
            </a:pPr>
            <a:endParaRPr kumimoji="0" lang="en-US" sz="2000" b="0" i="0" u="none" strike="noStrike" kern="0" cap="none" spc="0" normalizeH="0" baseline="0" noProof="0">
              <a:ln>
                <a:noFill/>
              </a:ln>
              <a:solidFill>
                <a:srgbClr val="000000"/>
              </a:solidFill>
              <a:effectLst/>
              <a:uLnTx/>
              <a:uFillTx/>
              <a:latin typeface="Calibri"/>
              <a:ea typeface="Calibri"/>
              <a:cs typeface="Calibri"/>
            </a:endParaRPr>
          </a:p>
        </p:txBody>
      </p:sp>
    </p:spTree>
    <p:extLst>
      <p:ext uri="{BB962C8B-B14F-4D97-AF65-F5344CB8AC3E}">
        <p14:creationId xmlns:p14="http://schemas.microsoft.com/office/powerpoint/2010/main" val="4660890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81CA4-CEDE-E807-3640-2E215A4459CB}"/>
            </a:ext>
          </a:extLst>
        </p:cNvPr>
        <p:cNvGrpSpPr/>
        <p:nvPr/>
      </p:nvGrpSpPr>
      <p:grpSpPr>
        <a:xfrm>
          <a:off x="0" y="0"/>
          <a:ext cx="0" cy="0"/>
          <a:chOff x="0" y="0"/>
          <a:chExt cx="0" cy="0"/>
        </a:xfrm>
      </p:grpSpPr>
      <p:sp>
        <p:nvSpPr>
          <p:cNvPr id="42" name="Rectangle 41">
            <a:extLst>
              <a:ext uri="{FF2B5EF4-FFF2-40B4-BE49-F238E27FC236}">
                <a16:creationId xmlns:a16="http://schemas.microsoft.com/office/drawing/2014/main" id="{74F4A1F6-C56F-5988-0A89-86E51671C107}"/>
              </a:ext>
            </a:extLst>
          </p:cNvPr>
          <p:cNvSpPr/>
          <p:nvPr/>
        </p:nvSpPr>
        <p:spPr>
          <a:xfrm>
            <a:off x="4303810" y="483618"/>
            <a:ext cx="3584379" cy="523220"/>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white"/>
                </a:solidFill>
                <a:effectLst/>
                <a:uLnTx/>
                <a:uFillTx/>
                <a:latin typeface="Calibri" panose="020F0502020204030204"/>
                <a:ea typeface="+mn-ea"/>
                <a:cs typeface="+mn-cs"/>
              </a:rPr>
              <a:t>The DAFNI Partnership	</a:t>
            </a:r>
          </a:p>
        </p:txBody>
      </p:sp>
      <p:pic>
        <p:nvPicPr>
          <p:cNvPr id="43" name="Picture 42">
            <a:extLst>
              <a:ext uri="{FF2B5EF4-FFF2-40B4-BE49-F238E27FC236}">
                <a16:creationId xmlns:a16="http://schemas.microsoft.com/office/drawing/2014/main" id="{0A7E46D8-28A8-5D13-5E48-48AD24D70A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32706" y="1209759"/>
            <a:ext cx="967740" cy="1290320"/>
          </a:xfrm>
          <a:prstGeom prst="rect">
            <a:avLst/>
          </a:prstGeom>
        </p:spPr>
      </p:pic>
      <p:pic>
        <p:nvPicPr>
          <p:cNvPr id="44" name="Picture 43">
            <a:extLst>
              <a:ext uri="{FF2B5EF4-FFF2-40B4-BE49-F238E27FC236}">
                <a16:creationId xmlns:a16="http://schemas.microsoft.com/office/drawing/2014/main" id="{74B1D503-B1A6-6CB5-A13C-EDD2012A15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09441" y="1209759"/>
            <a:ext cx="964791" cy="1286388"/>
          </a:xfrm>
          <a:prstGeom prst="rect">
            <a:avLst/>
          </a:prstGeom>
        </p:spPr>
      </p:pic>
      <p:pic>
        <p:nvPicPr>
          <p:cNvPr id="45" name="Picture 44">
            <a:extLst>
              <a:ext uri="{FF2B5EF4-FFF2-40B4-BE49-F238E27FC236}">
                <a16:creationId xmlns:a16="http://schemas.microsoft.com/office/drawing/2014/main" id="{B9CAB998-9DDF-A2B2-06E4-C41B4DB52C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83227" y="1209759"/>
            <a:ext cx="967745" cy="1290326"/>
          </a:xfrm>
          <a:prstGeom prst="rect">
            <a:avLst/>
          </a:prstGeom>
        </p:spPr>
      </p:pic>
      <p:pic>
        <p:nvPicPr>
          <p:cNvPr id="46" name="Picture 45">
            <a:extLst>
              <a:ext uri="{FF2B5EF4-FFF2-40B4-BE49-F238E27FC236}">
                <a16:creationId xmlns:a16="http://schemas.microsoft.com/office/drawing/2014/main" id="{DAB05215-F24D-33D3-94ED-B249A91073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32084" y="3271756"/>
            <a:ext cx="968984" cy="1291979"/>
          </a:xfrm>
          <a:prstGeom prst="rect">
            <a:avLst/>
          </a:prstGeom>
        </p:spPr>
      </p:pic>
      <p:pic>
        <p:nvPicPr>
          <p:cNvPr id="47" name="Picture 46">
            <a:extLst>
              <a:ext uri="{FF2B5EF4-FFF2-40B4-BE49-F238E27FC236}">
                <a16:creationId xmlns:a16="http://schemas.microsoft.com/office/drawing/2014/main" id="{065458AD-FE1C-B97C-6C5E-FF948AD3C81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41120" y="1212247"/>
            <a:ext cx="967118" cy="1289491"/>
          </a:xfrm>
          <a:prstGeom prst="rect">
            <a:avLst/>
          </a:prstGeom>
        </p:spPr>
      </p:pic>
      <p:pic>
        <p:nvPicPr>
          <p:cNvPr id="48" name="Picture 47">
            <a:extLst>
              <a:ext uri="{FF2B5EF4-FFF2-40B4-BE49-F238E27FC236}">
                <a16:creationId xmlns:a16="http://schemas.microsoft.com/office/drawing/2014/main" id="{156F3BF6-F2B9-0AA3-7368-A1063578387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86038" y="3274899"/>
            <a:ext cx="967118" cy="1289491"/>
          </a:xfrm>
          <a:prstGeom prst="rect">
            <a:avLst/>
          </a:prstGeom>
        </p:spPr>
      </p:pic>
      <p:pic>
        <p:nvPicPr>
          <p:cNvPr id="49" name="Picture 48">
            <a:extLst>
              <a:ext uri="{FF2B5EF4-FFF2-40B4-BE49-F238E27FC236}">
                <a16:creationId xmlns:a16="http://schemas.microsoft.com/office/drawing/2014/main" id="{2F3A55DD-9D06-1208-3724-B3F61A1BA63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17475" y="3274899"/>
            <a:ext cx="964271" cy="1285695"/>
          </a:xfrm>
          <a:prstGeom prst="rect">
            <a:avLst/>
          </a:prstGeom>
        </p:spPr>
      </p:pic>
      <p:pic>
        <p:nvPicPr>
          <p:cNvPr id="50" name="Picture 49">
            <a:extLst>
              <a:ext uri="{FF2B5EF4-FFF2-40B4-BE49-F238E27FC236}">
                <a16:creationId xmlns:a16="http://schemas.microsoft.com/office/drawing/2014/main" id="{D369B1E2-8840-01F4-D784-B86A45F5F02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64765" y="3274899"/>
            <a:ext cx="967118" cy="1289491"/>
          </a:xfrm>
          <a:prstGeom prst="rect">
            <a:avLst/>
          </a:prstGeom>
        </p:spPr>
      </p:pic>
      <p:sp>
        <p:nvSpPr>
          <p:cNvPr id="51" name="TextBox 50">
            <a:extLst>
              <a:ext uri="{FF2B5EF4-FFF2-40B4-BE49-F238E27FC236}">
                <a16:creationId xmlns:a16="http://schemas.microsoft.com/office/drawing/2014/main" id="{2AF9A8F1-F312-5A0B-C535-AD3552FD82AD}"/>
              </a:ext>
            </a:extLst>
          </p:cNvPr>
          <p:cNvSpPr txBox="1"/>
          <p:nvPr/>
        </p:nvSpPr>
        <p:spPr>
          <a:xfrm>
            <a:off x="4162765" y="2570088"/>
            <a:ext cx="907621"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1" u="none" strike="noStrike" kern="1200" cap="none" spc="0" normalizeH="0" baseline="0" noProof="0">
                <a:ln>
                  <a:noFill/>
                </a:ln>
                <a:solidFill>
                  <a:prstClr val="black"/>
                </a:solidFill>
                <a:effectLst/>
                <a:uLnTx/>
                <a:uFillTx/>
                <a:latin typeface="Calibri" panose="020F0502020204030204"/>
                <a:ea typeface="+mn-ea"/>
                <a:cs typeface="+mn-cs"/>
              </a:rPr>
              <a:t>Prof. Jim Hall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a:ln>
                  <a:noFill/>
                </a:ln>
                <a:solidFill>
                  <a:prstClr val="black"/>
                </a:solidFill>
                <a:effectLst/>
                <a:uLnTx/>
                <a:uFillTx/>
                <a:latin typeface="Calibri" panose="020F0502020204030204"/>
                <a:ea typeface="+mn-ea"/>
                <a:cs typeface="+mn-cs"/>
              </a:rPr>
              <a:t>Uni. of Oxford</a:t>
            </a:r>
          </a:p>
        </p:txBody>
      </p:sp>
      <p:sp>
        <p:nvSpPr>
          <p:cNvPr id="52" name="TextBox 51">
            <a:extLst>
              <a:ext uri="{FF2B5EF4-FFF2-40B4-BE49-F238E27FC236}">
                <a16:creationId xmlns:a16="http://schemas.microsoft.com/office/drawing/2014/main" id="{8FF1ACF6-DFC9-7856-3D35-26FB5FDAAC01}"/>
              </a:ext>
            </a:extLst>
          </p:cNvPr>
          <p:cNvSpPr txBox="1"/>
          <p:nvPr/>
        </p:nvSpPr>
        <p:spPr>
          <a:xfrm>
            <a:off x="5145665" y="2570088"/>
            <a:ext cx="1292341"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1" u="none" strike="noStrike" kern="1200" cap="none" spc="0" normalizeH="0" baseline="0" noProof="0">
                <a:ln>
                  <a:noFill/>
                </a:ln>
                <a:solidFill>
                  <a:prstClr val="black"/>
                </a:solidFill>
                <a:effectLst/>
                <a:uLnTx/>
                <a:uFillTx/>
                <a:latin typeface="Calibri" panose="020F0502020204030204"/>
                <a:ea typeface="+mn-ea"/>
                <a:cs typeface="+mn-cs"/>
              </a:rPr>
              <a:t>Prof. Stephen Hallett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a:ln>
                  <a:noFill/>
                </a:ln>
                <a:solidFill>
                  <a:prstClr val="black"/>
                </a:solidFill>
                <a:effectLst/>
                <a:uLnTx/>
                <a:uFillTx/>
                <a:latin typeface="Calibri" panose="020F0502020204030204"/>
                <a:ea typeface="+mn-ea"/>
                <a:cs typeface="+mn-cs"/>
              </a:rPr>
              <a:t>Cranfield Uni.</a:t>
            </a:r>
          </a:p>
        </p:txBody>
      </p:sp>
      <p:sp>
        <p:nvSpPr>
          <p:cNvPr id="53" name="TextBox 52">
            <a:extLst>
              <a:ext uri="{FF2B5EF4-FFF2-40B4-BE49-F238E27FC236}">
                <a16:creationId xmlns:a16="http://schemas.microsoft.com/office/drawing/2014/main" id="{20A5DE3D-547F-8E02-25DE-54E2E9259437}"/>
              </a:ext>
            </a:extLst>
          </p:cNvPr>
          <p:cNvSpPr txBox="1"/>
          <p:nvPr/>
        </p:nvSpPr>
        <p:spPr>
          <a:xfrm>
            <a:off x="6467407" y="2570088"/>
            <a:ext cx="1125629"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1" u="none" strike="noStrike" kern="1200" cap="none" spc="0" normalizeH="0" baseline="0" noProof="0">
                <a:ln>
                  <a:noFill/>
                </a:ln>
                <a:solidFill>
                  <a:prstClr val="black"/>
                </a:solidFill>
                <a:effectLst/>
                <a:uLnTx/>
                <a:uFillTx/>
                <a:latin typeface="Calibri" panose="020F0502020204030204"/>
                <a:ea typeface="+mn-ea"/>
                <a:cs typeface="+mn-cs"/>
              </a:rPr>
              <a:t>Dr. Theo Tryfonas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a:ln>
                  <a:noFill/>
                </a:ln>
                <a:solidFill>
                  <a:prstClr val="black"/>
                </a:solidFill>
                <a:effectLst/>
                <a:uLnTx/>
                <a:uFillTx/>
                <a:latin typeface="Calibri" panose="020F0502020204030204"/>
                <a:ea typeface="+mn-ea"/>
                <a:cs typeface="+mn-cs"/>
              </a:rPr>
              <a:t>Uni. of Bristol.</a:t>
            </a:r>
          </a:p>
        </p:txBody>
      </p:sp>
      <p:sp>
        <p:nvSpPr>
          <p:cNvPr id="54" name="TextBox 53">
            <a:extLst>
              <a:ext uri="{FF2B5EF4-FFF2-40B4-BE49-F238E27FC236}">
                <a16:creationId xmlns:a16="http://schemas.microsoft.com/office/drawing/2014/main" id="{86863201-1C6A-5EC8-4384-42A34A62B662}"/>
              </a:ext>
            </a:extLst>
          </p:cNvPr>
          <p:cNvSpPr txBox="1"/>
          <p:nvPr/>
        </p:nvSpPr>
        <p:spPr>
          <a:xfrm>
            <a:off x="4129269" y="4617790"/>
            <a:ext cx="930063"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1" u="none" strike="noStrike" kern="1200" cap="none" spc="0" normalizeH="0" baseline="0" noProof="0">
                <a:ln>
                  <a:noFill/>
                </a:ln>
                <a:solidFill>
                  <a:prstClr val="black"/>
                </a:solidFill>
                <a:effectLst/>
                <a:uLnTx/>
                <a:uFillTx/>
                <a:latin typeface="Calibri" panose="020F0502020204030204"/>
                <a:ea typeface="+mn-ea"/>
                <a:cs typeface="+mn-cs"/>
              </a:rPr>
              <a:t>Dr. Nik Lomax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a:ln>
                  <a:noFill/>
                </a:ln>
                <a:solidFill>
                  <a:prstClr val="black"/>
                </a:solidFill>
                <a:effectLst/>
                <a:uLnTx/>
                <a:uFillTx/>
                <a:latin typeface="Calibri" panose="020F0502020204030204"/>
                <a:ea typeface="+mn-ea"/>
                <a:cs typeface="+mn-cs"/>
              </a:rPr>
              <a:t>Uni. of Leeds</a:t>
            </a:r>
          </a:p>
        </p:txBody>
      </p:sp>
      <p:grpSp>
        <p:nvGrpSpPr>
          <p:cNvPr id="55" name="Group 54">
            <a:extLst>
              <a:ext uri="{FF2B5EF4-FFF2-40B4-BE49-F238E27FC236}">
                <a16:creationId xmlns:a16="http://schemas.microsoft.com/office/drawing/2014/main" id="{54D32043-0933-DFFF-71EC-3F84A7706AC6}"/>
              </a:ext>
            </a:extLst>
          </p:cNvPr>
          <p:cNvGrpSpPr/>
          <p:nvPr/>
        </p:nvGrpSpPr>
        <p:grpSpPr>
          <a:xfrm>
            <a:off x="10973722" y="3274899"/>
            <a:ext cx="1268297" cy="1743001"/>
            <a:chOff x="1546278" y="3768051"/>
            <a:chExt cx="1268297" cy="1743001"/>
          </a:xfrm>
        </p:grpSpPr>
        <p:pic>
          <p:nvPicPr>
            <p:cNvPr id="56" name="Picture 55">
              <a:extLst>
                <a:ext uri="{FF2B5EF4-FFF2-40B4-BE49-F238E27FC236}">
                  <a16:creationId xmlns:a16="http://schemas.microsoft.com/office/drawing/2014/main" id="{ABC12F83-23EF-C3BF-40A4-B811DB94B59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98274" y="3768051"/>
              <a:ext cx="967118" cy="1289491"/>
            </a:xfrm>
            <a:prstGeom prst="rect">
              <a:avLst/>
            </a:prstGeom>
          </p:spPr>
        </p:pic>
        <p:sp>
          <p:nvSpPr>
            <p:cNvPr id="57" name="TextBox 56">
              <a:extLst>
                <a:ext uri="{FF2B5EF4-FFF2-40B4-BE49-F238E27FC236}">
                  <a16:creationId xmlns:a16="http://schemas.microsoft.com/office/drawing/2014/main" id="{A957513C-2875-B665-D4C1-63F3561B618A}"/>
                </a:ext>
              </a:extLst>
            </p:cNvPr>
            <p:cNvSpPr txBox="1"/>
            <p:nvPr/>
          </p:nvSpPr>
          <p:spPr>
            <a:xfrm>
              <a:off x="1546278" y="5110942"/>
              <a:ext cx="1268297"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1" u="none" strike="noStrike" kern="1200" cap="none" spc="0" normalizeH="0" baseline="0" noProof="0">
                  <a:ln>
                    <a:noFill/>
                  </a:ln>
                  <a:solidFill>
                    <a:prstClr val="black"/>
                  </a:solidFill>
                  <a:effectLst/>
                  <a:uLnTx/>
                  <a:uFillTx/>
                  <a:latin typeface="Calibri" panose="020F0502020204030204"/>
                  <a:ea typeface="+mn-ea"/>
                  <a:cs typeface="+mn-cs"/>
                </a:rPr>
                <a:t>Dr. Ruchi Choudhary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a:ln>
                    <a:noFill/>
                  </a:ln>
                  <a:solidFill>
                    <a:prstClr val="black"/>
                  </a:solidFill>
                  <a:effectLst/>
                  <a:uLnTx/>
                  <a:uFillTx/>
                  <a:latin typeface="Calibri" panose="020F0502020204030204"/>
                  <a:ea typeface="+mn-ea"/>
                  <a:cs typeface="+mn-cs"/>
                </a:rPr>
                <a:t>Uni. of Cambridge</a:t>
              </a:r>
            </a:p>
          </p:txBody>
        </p:sp>
      </p:grpSp>
      <p:sp>
        <p:nvSpPr>
          <p:cNvPr id="58" name="TextBox 57">
            <a:extLst>
              <a:ext uri="{FF2B5EF4-FFF2-40B4-BE49-F238E27FC236}">
                <a16:creationId xmlns:a16="http://schemas.microsoft.com/office/drawing/2014/main" id="{B328A8DF-3643-AE4C-79CF-09409310F9DD}"/>
              </a:ext>
            </a:extLst>
          </p:cNvPr>
          <p:cNvSpPr txBox="1"/>
          <p:nvPr/>
        </p:nvSpPr>
        <p:spPr>
          <a:xfrm>
            <a:off x="6380239" y="4617790"/>
            <a:ext cx="1173719"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1" u="none" strike="noStrike" kern="1200" cap="none" spc="0" normalizeH="0" baseline="0" noProof="0">
                <a:ln>
                  <a:noFill/>
                </a:ln>
                <a:solidFill>
                  <a:prstClr val="black"/>
                </a:solidFill>
                <a:effectLst/>
                <a:uLnTx/>
                <a:uFillTx/>
                <a:latin typeface="Calibri" panose="020F0502020204030204"/>
                <a:ea typeface="+mn-ea"/>
                <a:cs typeface="+mn-cs"/>
              </a:rPr>
              <a:t>Prof. Julien </a:t>
            </a:r>
            <a:r>
              <a:rPr kumimoji="0" lang="en-GB" sz="1000" b="1" i="1" u="none" strike="noStrike" kern="1200" cap="none" spc="0" normalizeH="0" baseline="0" noProof="0" err="1">
                <a:ln>
                  <a:noFill/>
                </a:ln>
                <a:solidFill>
                  <a:prstClr val="black"/>
                </a:solidFill>
                <a:effectLst/>
                <a:uLnTx/>
                <a:uFillTx/>
                <a:latin typeface="Calibri" panose="020F0502020204030204"/>
                <a:ea typeface="+mn-ea"/>
                <a:cs typeface="+mn-cs"/>
              </a:rPr>
              <a:t>Harou</a:t>
            </a:r>
            <a:endParaRPr kumimoji="0" lang="en-GB" sz="1000" b="1" i="1"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a:ln>
                  <a:noFill/>
                </a:ln>
                <a:solidFill>
                  <a:prstClr val="black"/>
                </a:solidFill>
                <a:effectLst/>
                <a:uLnTx/>
                <a:uFillTx/>
                <a:latin typeface="Calibri" panose="020F0502020204030204"/>
                <a:ea typeface="+mn-ea"/>
                <a:cs typeface="+mn-cs"/>
              </a:rPr>
              <a:t>Uni. of Manchester</a:t>
            </a:r>
          </a:p>
        </p:txBody>
      </p:sp>
      <p:sp>
        <p:nvSpPr>
          <p:cNvPr id="59" name="TextBox 58">
            <a:extLst>
              <a:ext uri="{FF2B5EF4-FFF2-40B4-BE49-F238E27FC236}">
                <a16:creationId xmlns:a16="http://schemas.microsoft.com/office/drawing/2014/main" id="{6FEF8661-C729-2B61-60F9-3763B83C661A}"/>
              </a:ext>
            </a:extLst>
          </p:cNvPr>
          <p:cNvSpPr txBox="1"/>
          <p:nvPr/>
        </p:nvSpPr>
        <p:spPr>
          <a:xfrm>
            <a:off x="7449852" y="2570088"/>
            <a:ext cx="1202573"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Calibri" panose="020F0502020204030204"/>
                <a:ea typeface="+mn-ea"/>
                <a:cs typeface="+mn-cs"/>
              </a:rPr>
              <a:t>Dr Assad Faramarzi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a:ln>
                  <a:noFill/>
                </a:ln>
                <a:solidFill>
                  <a:prstClr val="black"/>
                </a:solidFill>
                <a:effectLst/>
                <a:uLnTx/>
                <a:uFillTx/>
                <a:latin typeface="Calibri" panose="020F0502020204030204"/>
                <a:ea typeface="+mn-ea"/>
                <a:cs typeface="+mn-cs"/>
              </a:rPr>
              <a:t>Uni. of Birmingham</a:t>
            </a:r>
          </a:p>
        </p:txBody>
      </p:sp>
      <p:sp>
        <p:nvSpPr>
          <p:cNvPr id="60" name="TextBox 59">
            <a:extLst>
              <a:ext uri="{FF2B5EF4-FFF2-40B4-BE49-F238E27FC236}">
                <a16:creationId xmlns:a16="http://schemas.microsoft.com/office/drawing/2014/main" id="{71E0848B-00D3-31EA-5096-27F360BC79AF}"/>
              </a:ext>
            </a:extLst>
          </p:cNvPr>
          <p:cNvSpPr txBox="1"/>
          <p:nvPr/>
        </p:nvSpPr>
        <p:spPr>
          <a:xfrm>
            <a:off x="8607541" y="2570088"/>
            <a:ext cx="1287533"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1" u="none" strike="noStrike" kern="1200" cap="none" spc="0" normalizeH="0" baseline="0" noProof="0">
                <a:ln>
                  <a:noFill/>
                </a:ln>
                <a:solidFill>
                  <a:prstClr val="black"/>
                </a:solidFill>
                <a:effectLst/>
                <a:uLnTx/>
                <a:uFillTx/>
                <a:latin typeface="Calibri" panose="020F0502020204030204"/>
                <a:ea typeface="+mn-ea"/>
                <a:cs typeface="+mn-cs"/>
              </a:rPr>
              <a:t>Dr. Aruna Sivakumar</a:t>
            </a:r>
            <a:endParaRPr kumimoji="0" lang="en-GB" sz="1000" b="0" i="1"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a:ln>
                  <a:noFill/>
                </a:ln>
                <a:solidFill>
                  <a:prstClr val="black"/>
                </a:solidFill>
                <a:effectLst/>
                <a:uLnTx/>
                <a:uFillTx/>
                <a:latin typeface="Calibri" panose="020F0502020204030204"/>
                <a:ea typeface="+mn-ea"/>
                <a:cs typeface="+mn-cs"/>
              </a:rPr>
              <a:t>Imperial College</a:t>
            </a:r>
          </a:p>
        </p:txBody>
      </p:sp>
      <p:sp>
        <p:nvSpPr>
          <p:cNvPr id="61" name="TextBox 60">
            <a:extLst>
              <a:ext uri="{FF2B5EF4-FFF2-40B4-BE49-F238E27FC236}">
                <a16:creationId xmlns:a16="http://schemas.microsoft.com/office/drawing/2014/main" id="{E7C58915-ED9C-7D65-D6E9-EFAE76326501}"/>
              </a:ext>
            </a:extLst>
          </p:cNvPr>
          <p:cNvSpPr txBox="1"/>
          <p:nvPr/>
        </p:nvSpPr>
        <p:spPr>
          <a:xfrm>
            <a:off x="9766264" y="2570088"/>
            <a:ext cx="1266692"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1" u="none" strike="noStrike" kern="1200" cap="none" spc="0" normalizeH="0" baseline="0" noProof="0" err="1">
                <a:ln>
                  <a:noFill/>
                </a:ln>
                <a:solidFill>
                  <a:prstClr val="black"/>
                </a:solidFill>
                <a:effectLst/>
                <a:uLnTx/>
                <a:uFillTx/>
                <a:latin typeface="Calibri" panose="020F0502020204030204"/>
                <a:ea typeface="+mn-ea"/>
                <a:cs typeface="+mn-cs"/>
              </a:rPr>
              <a:t>Prof.</a:t>
            </a:r>
            <a:r>
              <a:rPr kumimoji="0" lang="en-GB" sz="1000" b="1" i="1" u="none" strike="noStrike" kern="1200" cap="none" spc="0" normalizeH="0" baseline="0" noProof="0">
                <a:ln>
                  <a:noFill/>
                </a:ln>
                <a:solidFill>
                  <a:prstClr val="black"/>
                </a:solidFill>
                <a:effectLst/>
                <a:uLnTx/>
                <a:uFillTx/>
                <a:latin typeface="Calibri" panose="020F0502020204030204"/>
                <a:ea typeface="+mn-ea"/>
                <a:cs typeface="+mn-cs"/>
              </a:rPr>
              <a:t> Giuliano Punzo</a:t>
            </a:r>
            <a:endParaRPr kumimoji="0" lang="en-GB" sz="1000" b="0" i="1"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a:ln>
                  <a:noFill/>
                </a:ln>
                <a:solidFill>
                  <a:prstClr val="black"/>
                </a:solidFill>
                <a:effectLst/>
                <a:uLnTx/>
                <a:uFillTx/>
                <a:latin typeface="Calibri" panose="020F0502020204030204"/>
                <a:ea typeface="+mn-ea"/>
                <a:cs typeface="+mn-cs"/>
              </a:rPr>
              <a:t>Uni. of Sheffield</a:t>
            </a:r>
          </a:p>
        </p:txBody>
      </p:sp>
      <p:sp>
        <p:nvSpPr>
          <p:cNvPr id="62" name="TextBox 61">
            <a:extLst>
              <a:ext uri="{FF2B5EF4-FFF2-40B4-BE49-F238E27FC236}">
                <a16:creationId xmlns:a16="http://schemas.microsoft.com/office/drawing/2014/main" id="{50166541-428D-FC10-9FDC-C4038CFFABB5}"/>
              </a:ext>
            </a:extLst>
          </p:cNvPr>
          <p:cNvSpPr txBox="1"/>
          <p:nvPr/>
        </p:nvSpPr>
        <p:spPr>
          <a:xfrm>
            <a:off x="11189584" y="2512837"/>
            <a:ext cx="836572"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1" u="none" strike="noStrike" kern="1200" cap="none" spc="0" normalizeH="0" baseline="0" noProof="0">
                <a:ln>
                  <a:noFill/>
                </a:ln>
                <a:solidFill>
                  <a:prstClr val="black"/>
                </a:solidFill>
                <a:effectLst/>
                <a:uLnTx/>
                <a:uFillTx/>
                <a:latin typeface="Calibri" panose="020F0502020204030204"/>
                <a:ea typeface="+mn-ea"/>
                <a:cs typeface="+mn-cs"/>
              </a:rPr>
              <a:t>Dr Juan Bicarregui</a:t>
            </a:r>
            <a:endParaRPr kumimoji="0" lang="en-GB" sz="1000" b="0" i="1"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a:ln>
                  <a:noFill/>
                </a:ln>
                <a:solidFill>
                  <a:prstClr val="black"/>
                </a:solidFill>
                <a:effectLst/>
                <a:uLnTx/>
                <a:uFillTx/>
                <a:latin typeface="Calibri" panose="020F0502020204030204"/>
                <a:ea typeface="+mn-ea"/>
                <a:cs typeface="+mn-cs"/>
              </a:rPr>
              <a:t>STFC</a:t>
            </a:r>
          </a:p>
        </p:txBody>
      </p:sp>
      <p:sp>
        <p:nvSpPr>
          <p:cNvPr id="63" name="TextBox 62">
            <a:extLst>
              <a:ext uri="{FF2B5EF4-FFF2-40B4-BE49-F238E27FC236}">
                <a16:creationId xmlns:a16="http://schemas.microsoft.com/office/drawing/2014/main" id="{D6EB1961-B820-110A-3398-38F2646ADE5E}"/>
              </a:ext>
            </a:extLst>
          </p:cNvPr>
          <p:cNvSpPr txBox="1"/>
          <p:nvPr/>
        </p:nvSpPr>
        <p:spPr>
          <a:xfrm>
            <a:off x="7422860" y="4617790"/>
            <a:ext cx="1272271"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Calibri" panose="020F0502020204030204"/>
                <a:ea typeface="+mn-ea"/>
                <a:cs typeface="+mn-cs"/>
              </a:rPr>
              <a:t>Dr. Simon Blainey</a:t>
            </a:r>
            <a:endParaRPr kumimoji="0" lang="en-GB" sz="10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a:ln>
                  <a:noFill/>
                </a:ln>
                <a:solidFill>
                  <a:prstClr val="black"/>
                </a:solidFill>
                <a:effectLst/>
                <a:uLnTx/>
                <a:uFillTx/>
                <a:latin typeface="Calibri" panose="020F0502020204030204"/>
                <a:ea typeface="+mn-ea"/>
                <a:cs typeface="+mn-cs"/>
              </a:rPr>
              <a:t>Uni. of Southampton</a:t>
            </a:r>
          </a:p>
        </p:txBody>
      </p:sp>
      <p:sp>
        <p:nvSpPr>
          <p:cNvPr id="64" name="TextBox 63">
            <a:extLst>
              <a:ext uri="{FF2B5EF4-FFF2-40B4-BE49-F238E27FC236}">
                <a16:creationId xmlns:a16="http://schemas.microsoft.com/office/drawing/2014/main" id="{4664F145-3DE6-05FF-1150-C6DACD1BFF9E}"/>
              </a:ext>
            </a:extLst>
          </p:cNvPr>
          <p:cNvSpPr txBox="1"/>
          <p:nvPr/>
        </p:nvSpPr>
        <p:spPr>
          <a:xfrm>
            <a:off x="8663138" y="4617790"/>
            <a:ext cx="1091966"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err="1">
                <a:ln>
                  <a:noFill/>
                </a:ln>
                <a:solidFill>
                  <a:prstClr val="black"/>
                </a:solidFill>
                <a:effectLst/>
                <a:uLnTx/>
                <a:uFillTx/>
                <a:latin typeface="Calibri" panose="020F0502020204030204"/>
                <a:ea typeface="+mn-ea"/>
                <a:cs typeface="+mn-cs"/>
              </a:rPr>
              <a:t>Prof.</a:t>
            </a:r>
            <a:r>
              <a:rPr kumimoji="0" lang="en-GB" sz="1000" b="1" i="0" u="none" strike="noStrike" kern="1200" cap="none" spc="0" normalizeH="0" baseline="0" noProof="0">
                <a:ln>
                  <a:noFill/>
                </a:ln>
                <a:solidFill>
                  <a:prstClr val="black"/>
                </a:solidFill>
                <a:effectLst/>
                <a:uLnTx/>
                <a:uFillTx/>
                <a:latin typeface="Calibri" panose="020F0502020204030204"/>
                <a:ea typeface="+mn-ea"/>
                <a:cs typeface="+mn-cs"/>
              </a:rPr>
              <a:t> Phil James</a:t>
            </a:r>
            <a:endParaRPr kumimoji="0" lang="en-GB" sz="10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a:ln>
                  <a:noFill/>
                </a:ln>
                <a:solidFill>
                  <a:prstClr val="black"/>
                </a:solidFill>
                <a:effectLst/>
                <a:uLnTx/>
                <a:uFillTx/>
                <a:latin typeface="Calibri" panose="020F0502020204030204"/>
                <a:ea typeface="+mn-ea"/>
                <a:cs typeface="+mn-cs"/>
              </a:rPr>
              <a:t>Uni. of Newcastle</a:t>
            </a:r>
          </a:p>
        </p:txBody>
      </p:sp>
      <p:sp>
        <p:nvSpPr>
          <p:cNvPr id="65" name="TextBox 64">
            <a:extLst>
              <a:ext uri="{FF2B5EF4-FFF2-40B4-BE49-F238E27FC236}">
                <a16:creationId xmlns:a16="http://schemas.microsoft.com/office/drawing/2014/main" id="{993EC15E-5186-4681-2755-D7F4D2048983}"/>
              </a:ext>
            </a:extLst>
          </p:cNvPr>
          <p:cNvSpPr txBox="1"/>
          <p:nvPr/>
        </p:nvSpPr>
        <p:spPr>
          <a:xfrm>
            <a:off x="9872862" y="4617790"/>
            <a:ext cx="1053494"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Calibri" panose="020F0502020204030204"/>
                <a:ea typeface="+mn-ea"/>
                <a:cs typeface="+mn-cs"/>
              </a:rPr>
              <a:t>Prof. Mike Batty</a:t>
            </a:r>
            <a:endParaRPr kumimoji="0" lang="en-GB" sz="10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a:ln>
                  <a:noFill/>
                </a:ln>
                <a:solidFill>
                  <a:prstClr val="black"/>
                </a:solidFill>
                <a:effectLst/>
                <a:uLnTx/>
                <a:uFillTx/>
                <a:latin typeface="Calibri" panose="020F0502020204030204"/>
                <a:ea typeface="+mn-ea"/>
                <a:cs typeface="+mn-cs"/>
              </a:rPr>
              <a:t>UCL</a:t>
            </a:r>
          </a:p>
        </p:txBody>
      </p:sp>
      <p:grpSp>
        <p:nvGrpSpPr>
          <p:cNvPr id="66" name="Group 65">
            <a:extLst>
              <a:ext uri="{FF2B5EF4-FFF2-40B4-BE49-F238E27FC236}">
                <a16:creationId xmlns:a16="http://schemas.microsoft.com/office/drawing/2014/main" id="{FD64A337-5742-8AD2-98F0-3A1EBF26055F}"/>
              </a:ext>
            </a:extLst>
          </p:cNvPr>
          <p:cNvGrpSpPr/>
          <p:nvPr/>
        </p:nvGrpSpPr>
        <p:grpSpPr>
          <a:xfrm>
            <a:off x="5307855" y="3283211"/>
            <a:ext cx="971395" cy="1743001"/>
            <a:chOff x="10813897" y="3768051"/>
            <a:chExt cx="971395" cy="1743001"/>
          </a:xfrm>
        </p:grpSpPr>
        <p:pic>
          <p:nvPicPr>
            <p:cNvPr id="67" name="Picture 66">
              <a:extLst>
                <a:ext uri="{FF2B5EF4-FFF2-40B4-BE49-F238E27FC236}">
                  <a16:creationId xmlns:a16="http://schemas.microsoft.com/office/drawing/2014/main" id="{D6236486-436A-8ADE-9BD9-51B86811836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813897" y="3768051"/>
              <a:ext cx="971395" cy="1244600"/>
            </a:xfrm>
            <a:prstGeom prst="rect">
              <a:avLst/>
            </a:prstGeom>
          </p:spPr>
        </p:pic>
        <p:sp>
          <p:nvSpPr>
            <p:cNvPr id="68" name="TextBox 67">
              <a:extLst>
                <a:ext uri="{FF2B5EF4-FFF2-40B4-BE49-F238E27FC236}">
                  <a16:creationId xmlns:a16="http://schemas.microsoft.com/office/drawing/2014/main" id="{7AA47D18-E67A-89F4-EF0D-E2F312EFBA74}"/>
                </a:ext>
              </a:extLst>
            </p:cNvPr>
            <p:cNvSpPr txBox="1"/>
            <p:nvPr/>
          </p:nvSpPr>
          <p:spPr>
            <a:xfrm>
              <a:off x="10826946" y="5110942"/>
              <a:ext cx="942887"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Calibri" panose="020F0502020204030204"/>
                  <a:ea typeface="+mn-ea"/>
                  <a:cs typeface="+mn-cs"/>
                </a:rPr>
                <a:t>Prof. Liz Varga</a:t>
              </a:r>
              <a:endParaRPr kumimoji="0" lang="en-GB" sz="10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a:ln>
                    <a:noFill/>
                  </a:ln>
                  <a:solidFill>
                    <a:prstClr val="black"/>
                  </a:solidFill>
                  <a:effectLst/>
                  <a:uLnTx/>
                  <a:uFillTx/>
                  <a:latin typeface="Calibri" panose="020F0502020204030204"/>
                  <a:ea typeface="+mn-ea"/>
                  <a:cs typeface="+mn-cs"/>
                </a:rPr>
                <a:t>UCL</a:t>
              </a:r>
            </a:p>
          </p:txBody>
        </p:sp>
      </p:grpSp>
      <p:sp>
        <p:nvSpPr>
          <p:cNvPr id="69" name="Rectangle 68">
            <a:extLst>
              <a:ext uri="{FF2B5EF4-FFF2-40B4-BE49-F238E27FC236}">
                <a16:creationId xmlns:a16="http://schemas.microsoft.com/office/drawing/2014/main" id="{4DA1FA81-A631-5A27-BB4D-9D6A60A131E5}"/>
              </a:ext>
            </a:extLst>
          </p:cNvPr>
          <p:cNvSpPr/>
          <p:nvPr/>
        </p:nvSpPr>
        <p:spPr>
          <a:xfrm>
            <a:off x="3864787" y="5048846"/>
            <a:ext cx="8624888"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A Partnership of 12 universities and + STFC as development and hosting partner</a:t>
            </a:r>
          </a:p>
        </p:txBody>
      </p:sp>
      <p:pic>
        <p:nvPicPr>
          <p:cNvPr id="70" name="Picture 69">
            <a:extLst>
              <a:ext uri="{FF2B5EF4-FFF2-40B4-BE49-F238E27FC236}">
                <a16:creationId xmlns:a16="http://schemas.microsoft.com/office/drawing/2014/main" id="{1E77451C-5AE4-0007-AF17-3C0CCEFB2C3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594590" y="1178916"/>
            <a:ext cx="1012951" cy="1288742"/>
          </a:xfrm>
          <a:prstGeom prst="rect">
            <a:avLst/>
          </a:prstGeom>
        </p:spPr>
      </p:pic>
      <p:pic>
        <p:nvPicPr>
          <p:cNvPr id="71" name="Picture 70">
            <a:extLst>
              <a:ext uri="{FF2B5EF4-FFF2-40B4-BE49-F238E27FC236}">
                <a16:creationId xmlns:a16="http://schemas.microsoft.com/office/drawing/2014/main" id="{6AD12030-623A-9B1F-3911-72E963F7122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715467" y="3248494"/>
            <a:ext cx="1015577" cy="1354346"/>
          </a:xfrm>
          <a:prstGeom prst="rect">
            <a:avLst/>
          </a:prstGeom>
        </p:spPr>
      </p:pic>
      <p:pic>
        <p:nvPicPr>
          <p:cNvPr id="72" name="Picture 20" descr="Headshot of Juan Bicarregui">
            <a:extLst>
              <a:ext uri="{FF2B5EF4-FFF2-40B4-BE49-F238E27FC236}">
                <a16:creationId xmlns:a16="http://schemas.microsoft.com/office/drawing/2014/main" id="{6683FF55-775E-9F54-CEF2-57612BD952F9}"/>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14199" r="10905"/>
          <a:stretch/>
        </p:blipFill>
        <p:spPr bwMode="auto">
          <a:xfrm>
            <a:off x="11157522" y="1223429"/>
            <a:ext cx="942109" cy="1257899"/>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72" descr="A person in a suit&#10;&#10;Description automatically generated">
            <a:extLst>
              <a:ext uri="{FF2B5EF4-FFF2-40B4-BE49-F238E27FC236}">
                <a16:creationId xmlns:a16="http://schemas.microsoft.com/office/drawing/2014/main" id="{F8496C0A-B037-CE50-9996-2043C1B86897}"/>
              </a:ext>
            </a:extLst>
          </p:cNvPr>
          <p:cNvPicPr>
            <a:picLocks noChangeAspect="1"/>
          </p:cNvPicPr>
          <p:nvPr/>
        </p:nvPicPr>
        <p:blipFill rotWithShape="1">
          <a:blip r:embed="rId15"/>
          <a:srcRect l="42941" t="26595" r="44753" b="29269"/>
          <a:stretch/>
        </p:blipFill>
        <p:spPr>
          <a:xfrm>
            <a:off x="9923535" y="1178916"/>
            <a:ext cx="1022058" cy="1364472"/>
          </a:xfrm>
          <a:prstGeom prst="rect">
            <a:avLst/>
          </a:prstGeom>
        </p:spPr>
      </p:pic>
      <p:sp>
        <p:nvSpPr>
          <p:cNvPr id="74" name="TextBox 73">
            <a:extLst>
              <a:ext uri="{FF2B5EF4-FFF2-40B4-BE49-F238E27FC236}">
                <a16:creationId xmlns:a16="http://schemas.microsoft.com/office/drawing/2014/main" id="{668E345B-572E-A281-4948-04C2398CC790}"/>
              </a:ext>
            </a:extLst>
          </p:cNvPr>
          <p:cNvSpPr txBox="1"/>
          <p:nvPr/>
        </p:nvSpPr>
        <p:spPr>
          <a:xfrm>
            <a:off x="191930" y="875798"/>
            <a:ext cx="3889973" cy="50167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FF0000"/>
                </a:solidFill>
                <a:effectLst/>
                <a:uLnTx/>
                <a:uFillTx/>
                <a:latin typeface="Arial" panose="020B0604020202020204" pitchFamily="34" charset="0"/>
                <a:ea typeface="Cambria Math" panose="02040503050406030204" pitchFamily="18" charset="0"/>
                <a:cs typeface="Arial" panose="020B0604020202020204" pitchFamily="34" charset="0"/>
              </a:rPr>
              <a:t>Data and Analytics Facilities for National Infrastructure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a:ln>
                <a:noFill/>
              </a:ln>
              <a:solidFill>
                <a:srgbClr val="4472C4"/>
              </a:solidFill>
              <a:effectLst/>
              <a:uLnTx/>
              <a:uFillTx/>
              <a:latin typeface="Arial" panose="020B0604020202020204" pitchFamily="34" charset="0"/>
              <a:ea typeface="Cambria Math" panose="02040503050406030204" pitchFamily="18"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Arial" panose="020B0604020202020204" pitchFamily="34" charset="0"/>
                <a:ea typeface="Cambria Math" panose="02040503050406030204" pitchFamily="18" charset="0"/>
                <a:cs typeface="Arial" panose="020B0604020202020204" pitchFamily="34" charset="0"/>
              </a:rPr>
              <a:t>Providing a computing platform for research into decision making for national infrastructure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pitchFamily="34" charset="0"/>
              <a:ea typeface="Cambria Math" panose="020405030504060302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UK Collaboratorium for Research on Infrastructure and Cities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32759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81CA4-CEDE-E807-3640-2E215A4459C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D7AEB34-4E4B-D8C0-06B7-283A838D274E}"/>
              </a:ext>
            </a:extLst>
          </p:cNvPr>
          <p:cNvSpPr txBox="1"/>
          <p:nvPr/>
        </p:nvSpPr>
        <p:spPr>
          <a:xfrm>
            <a:off x="480784" y="315685"/>
            <a:ext cx="687795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alibri Light (Headings)"/>
                <a:ea typeface="+mn-ea"/>
                <a:cs typeface="+mn-cs"/>
              </a:rPr>
              <a:t>Technical User Group (TUG)</a:t>
            </a:r>
          </a:p>
        </p:txBody>
      </p:sp>
      <p:sp>
        <p:nvSpPr>
          <p:cNvPr id="3" name="Text Placeholder 2">
            <a:extLst>
              <a:ext uri="{FF2B5EF4-FFF2-40B4-BE49-F238E27FC236}">
                <a16:creationId xmlns:a16="http://schemas.microsoft.com/office/drawing/2014/main" id="{634C95FF-C275-6F0B-0E38-E33EAF03B023}"/>
              </a:ext>
            </a:extLst>
          </p:cNvPr>
          <p:cNvSpPr txBox="1">
            <a:spLocks/>
          </p:cNvSpPr>
          <p:nvPr/>
        </p:nvSpPr>
        <p:spPr>
          <a:xfrm>
            <a:off x="480784" y="1027332"/>
            <a:ext cx="9512939" cy="4301975"/>
          </a:xfrm>
          <a:prstGeom prst="rect">
            <a:avLst/>
          </a:prstGeom>
        </p:spPr>
        <p:txBody>
          <a:bodyPr lIns="91440" tIns="45720" rIns="91440" bIns="45720" anchor="t"/>
          <a:lstStyle>
            <a:lvl1pPr marL="285750" indent="-285750" eaLnBrk="1" hangingPunct="1">
              <a:buSzPct val="110000"/>
              <a:buFont typeface="Arial" panose="020B0604020202020204" pitchFamily="34" charset="0"/>
              <a:buChar char="•"/>
              <a:defRPr sz="2000">
                <a:latin typeface="+mn-lt"/>
                <a:ea typeface="+mn-ea"/>
                <a:cs typeface="+mn-cs"/>
              </a:defRPr>
            </a:lvl1pPr>
            <a:lvl2pPr marL="742950" indent="-285750" eaLnBrk="1" hangingPunct="1">
              <a:buFont typeface="Courier New" panose="02070309020205020404" pitchFamily="49" charset="0"/>
              <a:buChar char="o"/>
              <a:defRPr>
                <a:solidFill>
                  <a:schemeClr val="tx2"/>
                </a:solidFill>
                <a:latin typeface="+mn-lt"/>
                <a:ea typeface="+mn-ea"/>
                <a:cs typeface="+mn-cs"/>
              </a:defRPr>
            </a:lvl2pPr>
            <a:lvl3pPr marL="1200150" indent="-285750" eaLnBrk="1" hangingPunct="1">
              <a:buFont typeface="Arial" panose="020B0604020202020204" pitchFamily="34" charset="0"/>
              <a:buChar char="•"/>
              <a:defRPr>
                <a:solidFill>
                  <a:schemeClr val="tx2"/>
                </a:solidFill>
                <a:latin typeface="+mn-lt"/>
                <a:ea typeface="+mn-ea"/>
                <a:cs typeface="+mn-cs"/>
              </a:defRPr>
            </a:lvl3pPr>
            <a:lvl4pPr marL="1657350" indent="-285750" eaLnBrk="1" hangingPunct="1">
              <a:buFont typeface="Arial" panose="020B0604020202020204" pitchFamily="34" charset="0"/>
              <a:buChar char="•"/>
              <a:defRPr>
                <a:solidFill>
                  <a:schemeClr val="tx2"/>
                </a:solidFill>
                <a:latin typeface="+mn-lt"/>
                <a:ea typeface="+mn-ea"/>
                <a:cs typeface="+mn-cs"/>
              </a:defRPr>
            </a:lvl4pPr>
            <a:lvl5pPr marL="2114550" indent="-285750" eaLnBrk="1" hangingPunct="1">
              <a:buFont typeface="Arial" panose="020B0604020202020204" pitchFamily="34" charset="0"/>
              <a:buChar char="•"/>
              <a:defRPr>
                <a:solidFill>
                  <a:schemeClr val="tx2"/>
                </a:solidFill>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Pct val="110000"/>
              <a:buFont typeface="Arial" panose="020B0604020202020204" pitchFamily="34" charset="0"/>
              <a:buNone/>
              <a:tabLst/>
              <a:defRPr/>
            </a:pPr>
            <a:r>
              <a:rPr kumimoji="0" lang="en-US" sz="2400" b="0" i="0" u="none" strike="noStrike" kern="0" cap="none" spc="0" normalizeH="0" baseline="0" noProof="0">
                <a:ln>
                  <a:noFill/>
                </a:ln>
                <a:solidFill>
                  <a:prstClr val="white"/>
                </a:solidFill>
                <a:effectLst/>
                <a:uLnTx/>
                <a:uFillTx/>
                <a:latin typeface="Calibri"/>
                <a:ea typeface="Calibri"/>
                <a:cs typeface="Calibri"/>
              </a:rPr>
              <a:t>Previously consulted on features include:</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0" cap="none" spc="0" normalizeH="0" baseline="0" noProof="0">
                <a:ln>
                  <a:noFill/>
                </a:ln>
                <a:solidFill>
                  <a:prstClr val="white"/>
                </a:solidFill>
                <a:effectLst/>
                <a:uLnTx/>
                <a:uFillTx/>
                <a:latin typeface="Calibri"/>
                <a:ea typeface="Calibri"/>
                <a:cs typeface="Calibri"/>
              </a:rPr>
              <a:t>Collections pages – page content</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0" cap="none" spc="0" normalizeH="0" baseline="0" noProof="0">
                <a:ln>
                  <a:noFill/>
                </a:ln>
                <a:solidFill>
                  <a:prstClr val="white"/>
                </a:solidFill>
                <a:effectLst/>
                <a:uLnTx/>
                <a:uFillTx/>
                <a:latin typeface="Calibri"/>
                <a:ea typeface="Calibri"/>
                <a:cs typeface="Calibri"/>
              </a:rPr>
              <a:t>External datasets – page content / UI choices / usage</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0" cap="none" spc="0" normalizeH="0" baseline="0" noProof="0">
                <a:ln>
                  <a:noFill/>
                </a:ln>
                <a:solidFill>
                  <a:prstClr val="white"/>
                </a:solidFill>
                <a:effectLst/>
                <a:uLnTx/>
                <a:uFillTx/>
                <a:latin typeface="Calibri"/>
                <a:ea typeface="Calibri"/>
                <a:cs typeface="Calibri"/>
              </a:rPr>
              <a:t>Parameter sweep workflow steps – usage / iteration limits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0" cap="none" spc="0" normalizeH="0" baseline="0" noProof="0">
                <a:ln>
                  <a:noFill/>
                </a:ln>
                <a:solidFill>
                  <a:prstClr val="white"/>
                </a:solidFill>
                <a:effectLst/>
                <a:uLnTx/>
                <a:uFillTx/>
                <a:latin typeface="Calibri"/>
                <a:ea typeface="Calibri"/>
                <a:cs typeface="Calibri"/>
              </a:rPr>
              <a:t>User notifications – functionality / usage</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0" cap="none" spc="0" normalizeH="0" baseline="0" noProof="0">
                <a:ln>
                  <a:noFill/>
                </a:ln>
                <a:solidFill>
                  <a:prstClr val="white"/>
                </a:solidFill>
                <a:effectLst/>
                <a:uLnTx/>
                <a:uFillTx/>
                <a:latin typeface="Calibri"/>
                <a:ea typeface="Calibri"/>
                <a:cs typeface="Calibri"/>
              </a:rPr>
              <a:t>Small user requested features – prioritisation</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2000" b="0" i="0" u="none" strike="noStrike" kern="0" cap="none" spc="0" normalizeH="0" baseline="0" noProof="0">
              <a:ln>
                <a:noFill/>
              </a:ln>
              <a:solidFill>
                <a:prstClr val="white"/>
              </a:solidFill>
              <a:effectLst/>
              <a:uLnTx/>
              <a:uFillTx/>
              <a:latin typeface="Calibri"/>
              <a:ea typeface="Calibri"/>
              <a:cs typeface="Calibri"/>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400" b="0" i="0" u="none" strike="noStrike" kern="0" cap="none" spc="0" normalizeH="0" baseline="0" noProof="0">
                <a:ln>
                  <a:noFill/>
                </a:ln>
                <a:solidFill>
                  <a:prstClr val="white"/>
                </a:solidFill>
                <a:effectLst/>
                <a:uLnTx/>
                <a:uFillTx/>
                <a:latin typeface="Calibri"/>
                <a:ea typeface="Calibri"/>
                <a:cs typeface="Calibri"/>
              </a:rPr>
              <a:t>Interested in joining? Come and find Sarah in one of the breaks!</a:t>
            </a:r>
          </a:p>
        </p:txBody>
      </p:sp>
    </p:spTree>
    <p:extLst>
      <p:ext uri="{BB962C8B-B14F-4D97-AF65-F5344CB8AC3E}">
        <p14:creationId xmlns:p14="http://schemas.microsoft.com/office/powerpoint/2010/main" val="39360859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81CA4-CEDE-E807-3640-2E215A4459C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3C83BD1-A169-DF8B-144C-71E6774929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96779" y="999813"/>
            <a:ext cx="4305002" cy="2006569"/>
          </a:xfrm>
          <a:prstGeom prst="rect">
            <a:avLst/>
          </a:prstGeom>
          <a:ln>
            <a:solidFill>
              <a:schemeClr val="tx1"/>
            </a:solidFill>
          </a:ln>
        </p:spPr>
      </p:pic>
      <p:pic>
        <p:nvPicPr>
          <p:cNvPr id="3" name="Picture 2">
            <a:extLst>
              <a:ext uri="{FF2B5EF4-FFF2-40B4-BE49-F238E27FC236}">
                <a16:creationId xmlns:a16="http://schemas.microsoft.com/office/drawing/2014/main" id="{D65B6074-976B-D7A3-4E01-EECF2AD591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58734"/>
            <a:ext cx="3676445" cy="1717287"/>
          </a:xfrm>
          <a:prstGeom prst="rect">
            <a:avLst/>
          </a:prstGeom>
          <a:ln>
            <a:solidFill>
              <a:schemeClr val="tx1"/>
            </a:solidFill>
          </a:ln>
        </p:spPr>
      </p:pic>
      <p:sp>
        <p:nvSpPr>
          <p:cNvPr id="4" name="Rectangle 3">
            <a:extLst>
              <a:ext uri="{FF2B5EF4-FFF2-40B4-BE49-F238E27FC236}">
                <a16:creationId xmlns:a16="http://schemas.microsoft.com/office/drawing/2014/main" id="{2085957E-06D5-0F5E-780C-B7C54B613319}"/>
              </a:ext>
            </a:extLst>
          </p:cNvPr>
          <p:cNvSpPr/>
          <p:nvPr/>
        </p:nvSpPr>
        <p:spPr>
          <a:xfrm>
            <a:off x="3519242" y="4478726"/>
            <a:ext cx="1180532"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a:ln>
                  <a:noFill/>
                </a:ln>
                <a:solidFill>
                  <a:prstClr val="black"/>
                </a:solidFill>
                <a:effectLst/>
                <a:uLnTx/>
                <a:uFillTx/>
                <a:latin typeface="Calibri" panose="020F0502020204030204"/>
                <a:ea typeface="+mn-ea"/>
                <a:cs typeface="+mn-cs"/>
              </a:rPr>
              <a:t>SIMIM, University of Leeds</a:t>
            </a:r>
          </a:p>
        </p:txBody>
      </p:sp>
      <p:pic>
        <p:nvPicPr>
          <p:cNvPr id="5" name="Picture 4">
            <a:extLst>
              <a:ext uri="{FF2B5EF4-FFF2-40B4-BE49-F238E27FC236}">
                <a16:creationId xmlns:a16="http://schemas.microsoft.com/office/drawing/2014/main" id="{5A3863E3-0B11-0E56-15B7-4F19B654DA70}"/>
              </a:ext>
            </a:extLst>
          </p:cNvPr>
          <p:cNvPicPr>
            <a:picLocks noChangeAspect="1"/>
          </p:cNvPicPr>
          <p:nvPr/>
        </p:nvPicPr>
        <p:blipFill>
          <a:blip r:embed="rId4"/>
          <a:stretch>
            <a:fillRect/>
          </a:stretch>
        </p:blipFill>
        <p:spPr>
          <a:xfrm>
            <a:off x="0" y="999813"/>
            <a:ext cx="4327786" cy="2758921"/>
          </a:xfrm>
          <a:prstGeom prst="rect">
            <a:avLst/>
          </a:prstGeom>
        </p:spPr>
      </p:pic>
      <p:pic>
        <p:nvPicPr>
          <p:cNvPr id="6" name="Picture 5">
            <a:extLst>
              <a:ext uri="{FF2B5EF4-FFF2-40B4-BE49-F238E27FC236}">
                <a16:creationId xmlns:a16="http://schemas.microsoft.com/office/drawing/2014/main" id="{F79FF69C-8CE1-9255-78EF-4D06325C12FA}"/>
              </a:ext>
            </a:extLst>
          </p:cNvPr>
          <p:cNvPicPr>
            <a:picLocks noChangeAspect="1"/>
          </p:cNvPicPr>
          <p:nvPr/>
        </p:nvPicPr>
        <p:blipFill>
          <a:blip r:embed="rId5"/>
          <a:stretch>
            <a:fillRect/>
          </a:stretch>
        </p:blipFill>
        <p:spPr>
          <a:xfrm>
            <a:off x="7796779" y="3011916"/>
            <a:ext cx="4305002" cy="2464105"/>
          </a:xfrm>
          <a:prstGeom prst="rect">
            <a:avLst/>
          </a:prstGeom>
        </p:spPr>
      </p:pic>
      <p:sp>
        <p:nvSpPr>
          <p:cNvPr id="7" name="Title 10">
            <a:extLst>
              <a:ext uri="{FF2B5EF4-FFF2-40B4-BE49-F238E27FC236}">
                <a16:creationId xmlns:a16="http://schemas.microsoft.com/office/drawing/2014/main" id="{5764875C-A60D-1CBE-6D46-50A237135D90}"/>
              </a:ext>
            </a:extLst>
          </p:cNvPr>
          <p:cNvSpPr>
            <a:spLocks noGrp="1"/>
          </p:cNvSpPr>
          <p:nvPr>
            <p:ph type="title"/>
          </p:nvPr>
        </p:nvSpPr>
        <p:spPr>
          <a:xfrm>
            <a:off x="3534862" y="365126"/>
            <a:ext cx="8530308" cy="586096"/>
          </a:xfrm>
        </p:spPr>
        <p:txBody>
          <a:bodyPr>
            <a:normAutofit/>
          </a:bodyPr>
          <a:lstStyle/>
          <a:p>
            <a:pPr rtl="0" eaLnBrk="1" latinLnBrk="0" hangingPunct="1"/>
            <a:r>
              <a:rPr lang="en-GB" sz="3600" b="1" kern="1200">
                <a:solidFill>
                  <a:srgbClr val="FFFFFF"/>
                </a:solidFill>
                <a:effectLst/>
                <a:latin typeface="Calibri" panose="020F0502020204030204" pitchFamily="34" charset="0"/>
                <a:ea typeface="+mn-ea"/>
                <a:cs typeface="+mn-cs"/>
              </a:rPr>
              <a:t>World-leading research</a:t>
            </a:r>
            <a:endParaRPr lang="en-GB">
              <a:effectLst/>
            </a:endParaRPr>
          </a:p>
        </p:txBody>
      </p:sp>
      <p:pic>
        <p:nvPicPr>
          <p:cNvPr id="8" name="Picture 7">
            <a:extLst>
              <a:ext uri="{FF2B5EF4-FFF2-40B4-BE49-F238E27FC236}">
                <a16:creationId xmlns:a16="http://schemas.microsoft.com/office/drawing/2014/main" id="{89ED37A8-5DFE-4946-D0C7-1D707D320A89}"/>
              </a:ext>
            </a:extLst>
          </p:cNvPr>
          <p:cNvPicPr>
            <a:picLocks noChangeAspect="1"/>
          </p:cNvPicPr>
          <p:nvPr/>
        </p:nvPicPr>
        <p:blipFill>
          <a:blip r:embed="rId6"/>
          <a:stretch>
            <a:fillRect/>
          </a:stretch>
        </p:blipFill>
        <p:spPr>
          <a:xfrm>
            <a:off x="4550998" y="3807162"/>
            <a:ext cx="3182160" cy="1668859"/>
          </a:xfrm>
          <a:prstGeom prst="rect">
            <a:avLst/>
          </a:prstGeom>
        </p:spPr>
      </p:pic>
      <p:pic>
        <p:nvPicPr>
          <p:cNvPr id="9" name="Picture 8">
            <a:extLst>
              <a:ext uri="{FF2B5EF4-FFF2-40B4-BE49-F238E27FC236}">
                <a16:creationId xmlns:a16="http://schemas.microsoft.com/office/drawing/2014/main" id="{DD941488-3D4E-B216-A88B-C10ADE21F751}"/>
              </a:ext>
            </a:extLst>
          </p:cNvPr>
          <p:cNvPicPr>
            <a:picLocks noChangeAspect="1"/>
          </p:cNvPicPr>
          <p:nvPr/>
        </p:nvPicPr>
        <p:blipFill>
          <a:blip r:embed="rId7"/>
          <a:stretch>
            <a:fillRect/>
          </a:stretch>
        </p:blipFill>
        <p:spPr>
          <a:xfrm>
            <a:off x="4327786" y="999813"/>
            <a:ext cx="3446209" cy="2817648"/>
          </a:xfrm>
          <a:prstGeom prst="rect">
            <a:avLst/>
          </a:prstGeom>
        </p:spPr>
      </p:pic>
    </p:spTree>
    <p:extLst>
      <p:ext uri="{BB962C8B-B14F-4D97-AF65-F5344CB8AC3E}">
        <p14:creationId xmlns:p14="http://schemas.microsoft.com/office/powerpoint/2010/main" val="6273142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81CA4-CEDE-E807-3640-2E215A4459CB}"/>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D0328C8F-856B-2876-A9D9-B0AB45974B3E}"/>
              </a:ext>
            </a:extLst>
          </p:cNvPr>
          <p:cNvSpPr>
            <a:spLocks noGrp="1"/>
          </p:cNvSpPr>
          <p:nvPr>
            <p:ph type="title"/>
          </p:nvPr>
        </p:nvSpPr>
        <p:spPr/>
        <p:txBody>
          <a:bodyPr/>
          <a:lstStyle/>
          <a:p>
            <a:endParaRPr lang="en-GB"/>
          </a:p>
        </p:txBody>
      </p:sp>
      <p:pic>
        <p:nvPicPr>
          <p:cNvPr id="12" name="Picture 11" descr="A diagram of a company">
            <a:extLst>
              <a:ext uri="{FF2B5EF4-FFF2-40B4-BE49-F238E27FC236}">
                <a16:creationId xmlns:a16="http://schemas.microsoft.com/office/drawing/2014/main" id="{3FE01F35-AE12-32C3-5AC4-1F66B5FBF2D0}"/>
              </a:ext>
            </a:extLst>
          </p:cNvPr>
          <p:cNvPicPr>
            <a:picLocks noChangeAspect="1"/>
          </p:cNvPicPr>
          <p:nvPr/>
        </p:nvPicPr>
        <p:blipFill>
          <a:blip r:embed="rId2"/>
          <a:stretch>
            <a:fillRect/>
          </a:stretch>
        </p:blipFill>
        <p:spPr>
          <a:xfrm>
            <a:off x="965772" y="190522"/>
            <a:ext cx="10089222" cy="5100669"/>
          </a:xfrm>
          <a:prstGeom prst="rect">
            <a:avLst/>
          </a:prstGeom>
        </p:spPr>
      </p:pic>
    </p:spTree>
    <p:extLst>
      <p:ext uri="{BB962C8B-B14F-4D97-AF65-F5344CB8AC3E}">
        <p14:creationId xmlns:p14="http://schemas.microsoft.com/office/powerpoint/2010/main" val="1176263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81CA4-CEDE-E807-3640-2E215A4459CB}"/>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F83A76B0-6620-7134-7032-A99A7572745D}"/>
              </a:ext>
            </a:extLst>
          </p:cNvPr>
          <p:cNvSpPr txBox="1">
            <a:spLocks/>
          </p:cNvSpPr>
          <p:nvPr/>
        </p:nvSpPr>
        <p:spPr>
          <a:xfrm>
            <a:off x="3041702" y="693899"/>
            <a:ext cx="8530308" cy="58609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0" i="0" u="none" strike="noStrike" kern="1200" cap="none" spc="0" normalizeH="0" baseline="0" noProof="0">
                <a:ln>
                  <a:noFill/>
                </a:ln>
                <a:solidFill>
                  <a:prstClr val="black"/>
                </a:solidFill>
                <a:effectLst/>
                <a:uLnTx/>
                <a:uFillTx/>
                <a:latin typeface="Calibri Light" panose="020F0302020204030204"/>
                <a:ea typeface="+mj-ea"/>
                <a:cs typeface="+mj-cs"/>
              </a:rPr>
              <a:t>Two Major Programmes</a:t>
            </a:r>
          </a:p>
        </p:txBody>
      </p:sp>
      <p:sp>
        <p:nvSpPr>
          <p:cNvPr id="14" name="Text Placeholder 2">
            <a:extLst>
              <a:ext uri="{FF2B5EF4-FFF2-40B4-BE49-F238E27FC236}">
                <a16:creationId xmlns:a16="http://schemas.microsoft.com/office/drawing/2014/main" id="{685B7DAF-DC65-7963-D22D-883F3589DDB3}"/>
              </a:ext>
            </a:extLst>
          </p:cNvPr>
          <p:cNvSpPr txBox="1">
            <a:spLocks/>
          </p:cNvSpPr>
          <p:nvPr/>
        </p:nvSpPr>
        <p:spPr>
          <a:xfrm>
            <a:off x="948290" y="1777084"/>
            <a:ext cx="10515600" cy="3514107"/>
          </a:xfrm>
          <a:prstGeom prst="rect">
            <a:avLst/>
          </a:prstGeom>
        </p:spPr>
        <p:txBody>
          <a:bodyPr vert="horz" lIns="91440" tIns="45720" rIns="91440" bIns="45720" rtlCol="0" anchor="ctr"/>
          <a:lstStyle>
            <a:defPPr>
              <a:defRPr lang="en-GB"/>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E7E6E6">
                    <a:lumMod val="25000"/>
                  </a:srgbClr>
                </a:solidFill>
                <a:effectLst/>
                <a:uLnTx/>
                <a:uFillTx/>
                <a:latin typeface="Arial" panose="020B0604020202020204" pitchFamily="34" charset="0"/>
                <a:ea typeface="+mn-ea"/>
                <a:cs typeface="Arial" panose="020B0604020202020204" pitchFamily="34" charset="0"/>
              </a:rPr>
              <a:t>Building a Secure and Resilient World : </a:t>
            </a:r>
            <a:r>
              <a:rPr kumimoji="0" lang="en-US" sz="2400" b="1" i="0" u="none" strike="noStrike" kern="1200" cap="none" spc="0" normalizeH="0" baseline="0" noProof="0">
                <a:ln>
                  <a:noFill/>
                </a:ln>
                <a:solidFill>
                  <a:srgbClr val="E7E6E6">
                    <a:lumMod val="25000"/>
                  </a:srgbClr>
                </a:solidFill>
                <a:effectLst/>
                <a:uLnTx/>
                <a:uFillTx/>
                <a:latin typeface="Arial" panose="020B0604020202020204" pitchFamily="34" charset="0"/>
                <a:ea typeface="+mn-ea"/>
                <a:cs typeface="Arial" panose="020B0604020202020204" pitchFamily="34" charset="0"/>
              </a:rPr>
              <a:t>The DAFNI Centre of Excellence for Resilient Infrastructure Analysis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E7E6E6">
                  <a:lumMod val="25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E7E6E6">
                  <a:lumMod val="25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E7E6E6">
                    <a:lumMod val="25000"/>
                  </a:srgbClr>
                </a:solidFill>
                <a:effectLst/>
                <a:uLnTx/>
                <a:uFillTx/>
                <a:latin typeface="Arial" panose="020B0604020202020204" pitchFamily="34" charset="0"/>
                <a:ea typeface="+mn-ea"/>
                <a:cs typeface="Arial" panose="020B0604020202020204" pitchFamily="34" charset="0"/>
              </a:rPr>
              <a:t>Research Data Cloud Pilot: Data Infrastructure for National Infrastructure</a:t>
            </a:r>
          </a:p>
        </p:txBody>
      </p:sp>
    </p:spTree>
    <p:extLst>
      <p:ext uri="{BB962C8B-B14F-4D97-AF65-F5344CB8AC3E}">
        <p14:creationId xmlns:p14="http://schemas.microsoft.com/office/powerpoint/2010/main" val="32190665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81CA4-CEDE-E807-3640-2E215A4459CB}"/>
            </a:ext>
          </a:extLst>
        </p:cNvPr>
        <p:cNvGrpSpPr/>
        <p:nvPr/>
      </p:nvGrpSpPr>
      <p:grpSpPr>
        <a:xfrm>
          <a:off x="0" y="0"/>
          <a:ext cx="0" cy="0"/>
          <a:chOff x="0" y="0"/>
          <a:chExt cx="0" cy="0"/>
        </a:xfrm>
      </p:grpSpPr>
      <p:sp>
        <p:nvSpPr>
          <p:cNvPr id="12" name="Subtitle 3">
            <a:extLst>
              <a:ext uri="{FF2B5EF4-FFF2-40B4-BE49-F238E27FC236}">
                <a16:creationId xmlns:a16="http://schemas.microsoft.com/office/drawing/2014/main" id="{882F6E50-B0BB-9CBA-8832-A1D81A586F3E}"/>
              </a:ext>
            </a:extLst>
          </p:cNvPr>
          <p:cNvSpPr txBox="1">
            <a:spLocks/>
          </p:cNvSpPr>
          <p:nvPr/>
        </p:nvSpPr>
        <p:spPr>
          <a:xfrm>
            <a:off x="1782340" y="2085883"/>
            <a:ext cx="8627319" cy="17155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a:ln>
                  <a:noFill/>
                </a:ln>
                <a:solidFill>
                  <a:srgbClr val="000000"/>
                </a:solidFill>
                <a:effectLst/>
                <a:uLnTx/>
                <a:uFillTx/>
                <a:latin typeface="Arial" panose="020B0604020202020204" pitchFamily="34" charset="0"/>
                <a:ea typeface="+mn-ea"/>
                <a:cs typeface="+mn-cs"/>
              </a:rPr>
              <a:t>The DAFNI Centre of Excellence for Resilient Infrastructure Analysis</a:t>
            </a:r>
          </a:p>
        </p:txBody>
      </p:sp>
    </p:spTree>
    <p:extLst>
      <p:ext uri="{BB962C8B-B14F-4D97-AF65-F5344CB8AC3E}">
        <p14:creationId xmlns:p14="http://schemas.microsoft.com/office/powerpoint/2010/main" val="2686603829"/>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2728</Words>
  <Application>Microsoft Office PowerPoint</Application>
  <PresentationFormat>Widescreen</PresentationFormat>
  <Paragraphs>496</Paragraphs>
  <Slides>50</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50</vt:i4>
      </vt:variant>
    </vt:vector>
  </HeadingPairs>
  <TitlesOfParts>
    <vt:vector size="58" baseType="lpstr">
      <vt:lpstr>Arial</vt:lpstr>
      <vt:lpstr>Calibri</vt:lpstr>
      <vt:lpstr>Calibri Light</vt:lpstr>
      <vt:lpstr>Calibri Light (Headings)</vt:lpstr>
      <vt:lpstr>Courier New</vt:lpstr>
      <vt:lpstr>Helvetica</vt:lpstr>
      <vt:lpstr>Segoe UI</vt:lpstr>
      <vt:lpstr>1_Office Theme</vt:lpstr>
      <vt:lpstr>PowerPoint Presentation</vt:lpstr>
      <vt:lpstr>PowerPoint Presentation</vt:lpstr>
      <vt:lpstr>PowerPoint Presentation</vt:lpstr>
      <vt:lpstr>PowerPoint Presentation</vt:lpstr>
      <vt:lpstr>PowerPoint Presentation</vt:lpstr>
      <vt:lpstr>World-leading research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Objectives</vt:lpstr>
      <vt:lpstr>BSRW Projects</vt:lpstr>
      <vt:lpstr>BSRW/RDC “Sandpit” Projects</vt:lpstr>
      <vt:lpstr>Developing the CoE</vt:lpstr>
      <vt:lpstr>PowerPoint Presentation</vt:lpstr>
      <vt:lpstr>PowerPoint Presentation</vt:lpstr>
      <vt:lpstr>PowerPoint Presentation</vt:lpstr>
      <vt:lpstr>Data Sharing in Infrastructure Systems Research</vt:lpstr>
      <vt:lpstr>Barriers to Data Sharing</vt:lpstr>
      <vt:lpstr>DAFNI-DINI – What we are doing</vt:lpstr>
      <vt:lpstr>Accessing DAFNI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Harding, Lyndsey (STFC,RAL,SC)</dc:creator>
  <cp:lastModifiedBy>Harding, Lyndsey (STFC,RAL,SC)</cp:lastModifiedBy>
  <cp:revision>1</cp:revision>
  <dcterms:created xsi:type="dcterms:W3CDTF">2024-11-01T11:12:17Z</dcterms:created>
  <dcterms:modified xsi:type="dcterms:W3CDTF">2024-11-01T11:12:54Z</dcterms:modified>
</cp:coreProperties>
</file>