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22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5"/>
  </p:notesMasterIdLst>
  <p:handoutMasterIdLst>
    <p:handoutMasterId r:id="rId16"/>
  </p:handoutMasterIdLst>
  <p:sldIdLst>
    <p:sldId id="261" r:id="rId3"/>
    <p:sldId id="262" r:id="rId4"/>
    <p:sldId id="265" r:id="rId5"/>
    <p:sldId id="268" r:id="rId6"/>
    <p:sldId id="271" r:id="rId7"/>
    <p:sldId id="272" r:id="rId8"/>
    <p:sldId id="274" r:id="rId9"/>
    <p:sldId id="276" r:id="rId10"/>
    <p:sldId id="277" r:id="rId11"/>
    <p:sldId id="307" r:id="rId12"/>
    <p:sldId id="309" r:id="rId13"/>
    <p:sldId id="308" r:id="rId14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3462"/>
    <a:srgbClr val="666666"/>
    <a:srgbClr val="C10B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91557" autoAdjust="0"/>
  </p:normalViewPr>
  <p:slideViewPr>
    <p:cSldViewPr>
      <p:cViewPr varScale="1">
        <p:scale>
          <a:sx n="78" d="100"/>
          <a:sy n="78" d="100"/>
        </p:scale>
        <p:origin x="5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C92A5-63E8-48C5-95CE-BCBB05E330FB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BD6B1-4D93-45F6-B357-5C42933FC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996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79F84-2427-4257-A1EE-DA2ED014E6C4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3FCFD-1E3E-4DE2-A4F6-C477FA0FF69C}" type="slidenum">
              <a:rPr lang="en-GB" smtClean="0"/>
              <a:t>‹#›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358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3FCFD-1E3E-4DE2-A4F6-C477FA0FF69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117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3FCFD-1E3E-4DE2-A4F6-C477FA0FF69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61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FDD335E-1311-4F1E-BFC3-DE966747EBE4}" type="datetime1">
              <a:rPr lang="en-GB" smtClean="0"/>
              <a:t>09/09/2024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604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6B373F93-BDC7-4953-A0A7-6D5D85FFFEDD}" type="datetime1">
              <a:rPr lang="en-GB" smtClean="0"/>
              <a:t>09/09/2024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018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CFEC42E3-1E6A-4CDA-A491-3231792324F8}" type="datetime1">
              <a:rPr lang="en-GB" smtClean="0"/>
              <a:t>09/09/2024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271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page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652A637A-B8A2-4D67-A11F-B6DB18F6A3D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32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ADF9A4C2-1B4F-44F3-8A2A-94ABB859150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830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84823C3-8DF7-4F74-9819-CFE8167FDC2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980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DC41AA-1B4E-4955-91AE-FE7D51B52A4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44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7B3DE8F8-F516-4D3D-88D7-B1DF6337A01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46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0E7CCF1-C317-4953-B0D6-1155B1E85C4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325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183BEB3-2E54-4BC9-8062-9ADD03E1F18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93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A1556644-7163-4BA6-8F7E-C40348EB0E9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39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116632"/>
            <a:ext cx="9433048" cy="108012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484785"/>
            <a:ext cx="11377264" cy="50405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0724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0B7BDE7-DC3F-42B6-B6AC-772B68FB001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518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9706C7E7-58BA-4B55-B98E-F48B2DE8E91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079296F-687F-4ACA-BC5E-55D1F106110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444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6AD1A816-58FD-4934-8AC4-DEB889642674}" type="datetime1">
              <a:rPr lang="en-GB" smtClean="0"/>
              <a:t>09/09/2024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54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B541CF5-022C-4142-B13C-B7C9E04DB360}" type="datetime1">
              <a:rPr lang="en-GB" smtClean="0"/>
              <a:t>09/09/2024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396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362DE2E-2FD3-417A-A146-5ACFFFA80880}" type="datetime1">
              <a:rPr lang="en-GB" smtClean="0"/>
              <a:t>09/09/2024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374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72134755-3C4A-43CF-B175-8F9D2CED9C91}" type="datetime1">
              <a:rPr lang="en-GB" smtClean="0"/>
              <a:t>09/09/2024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441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97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341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66F74FD-0E56-4DAD-B47F-6DD4FCBC3116}" type="datetime1">
              <a:rPr lang="en-GB" smtClean="0"/>
              <a:t>09/09/2024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550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9230816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12776"/>
            <a:ext cx="11206806" cy="5184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432" y="301488"/>
            <a:ext cx="1831974" cy="67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7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8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://www.youtube.com/watch?v=o0EOlc5n9O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840416" y="44624"/>
            <a:ext cx="2232248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5525" y="217723"/>
            <a:ext cx="1831974" cy="6792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70984" y="1083450"/>
            <a:ext cx="8710295" cy="1470025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An Agent-Based Model of Flood Infrastructure Resilience</a:t>
            </a:r>
            <a:endParaRPr lang="en-GB" sz="4000" dirty="0"/>
          </a:p>
        </p:txBody>
      </p:sp>
      <p:pic>
        <p:nvPicPr>
          <p:cNvPr id="25" name="Picture 24" descr="d:\Laptop\Photos\Misc Flooding\Carlisle0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5064" y="2646571"/>
            <a:ext cx="2520280" cy="179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6132" y="2646571"/>
            <a:ext cx="2443869" cy="179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 descr="Fotosearch_u1075540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9311" y="2646571"/>
            <a:ext cx="2535034" cy="179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https://encrypted-tbn1.gstatic.com/images?q=tbn:ANd9GcQv5-fLHC4T0x6TbhV8ydm-L9ihe4nMi2wNAgVrVPI444SuKNa-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4655" y="2646571"/>
            <a:ext cx="2466911" cy="179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AFNI Newsletter - November 2020 - Data &amp; Analytics Facility for ...">
            <a:extLst>
              <a:ext uri="{FF2B5EF4-FFF2-40B4-BE49-F238E27FC236}">
                <a16:creationId xmlns:a16="http://schemas.microsoft.com/office/drawing/2014/main" id="{FF06653F-3EBC-A7DA-0955-3B2179FA6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60" y="217724"/>
            <a:ext cx="2639466" cy="94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958CB29-B3CB-4AD4-9527-DAB8F718F2FD}"/>
              </a:ext>
            </a:extLst>
          </p:cNvPr>
          <p:cNvSpPr txBox="1">
            <a:spLocks/>
          </p:cNvSpPr>
          <p:nvPr/>
        </p:nvSpPr>
        <p:spPr>
          <a:xfrm>
            <a:off x="821902" y="5612606"/>
            <a:ext cx="10528008" cy="1249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sz="2000" i="1" dirty="0"/>
              <a:t>richard.dawson@newcastle.ac.uk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GB" sz="2000" i="1" dirty="0"/>
              <a:t>@profrichdawson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GB" sz="2000" i="1" dirty="0" err="1"/>
              <a:t>richard-dawson-newcastle</a:t>
            </a:r>
            <a:endParaRPr lang="en-GB" sz="20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82333F-C277-36A2-5715-C9465CCE15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56619" y="6018683"/>
            <a:ext cx="397456" cy="321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642C4-D96C-BE08-FA6E-D893DA25F48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021" t="15174" r="16137" b="21388"/>
          <a:stretch/>
        </p:blipFill>
        <p:spPr>
          <a:xfrm>
            <a:off x="11349910" y="5612606"/>
            <a:ext cx="397457" cy="38942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128FFF2-BF78-A260-8FC7-354C8CE25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866" y="6433564"/>
            <a:ext cx="359501" cy="35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14F910E2-8134-34CC-A00F-7700C0F2F7FD}"/>
              </a:ext>
            </a:extLst>
          </p:cNvPr>
          <p:cNvSpPr txBox="1">
            <a:spLocks/>
          </p:cNvSpPr>
          <p:nvPr/>
        </p:nvSpPr>
        <p:spPr>
          <a:xfrm>
            <a:off x="444633" y="4475183"/>
            <a:ext cx="11521280" cy="1249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0" dirty="0"/>
              <a:t>Richard Dawson</a:t>
            </a:r>
          </a:p>
          <a:p>
            <a:pPr algn="ctr"/>
            <a:r>
              <a:rPr lang="en-US" sz="2400" b="0" dirty="0"/>
              <a:t>Janetta Steyn, Robin Wardle, Michael Jones, Olivia Butters</a:t>
            </a:r>
            <a:endParaRPr lang="en-GB" sz="2400" b="0" dirty="0"/>
          </a:p>
        </p:txBody>
      </p:sp>
    </p:spTree>
    <p:extLst>
      <p:ext uri="{BB962C8B-B14F-4D97-AF65-F5344CB8AC3E}">
        <p14:creationId xmlns:p14="http://schemas.microsoft.com/office/powerpoint/2010/main" val="1929033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56EEAE9-4FB2-5060-8B6E-0306F03FA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53" t="16947" r="46059" b="54199"/>
          <a:stretch/>
        </p:blipFill>
        <p:spPr>
          <a:xfrm>
            <a:off x="9767195" y="1034031"/>
            <a:ext cx="2424805" cy="1978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CB7572-7F90-38CD-D5A8-5109D0CEE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800" y="116632"/>
            <a:ext cx="6778623" cy="1080120"/>
          </a:xfrm>
        </p:spPr>
        <p:txBody>
          <a:bodyPr>
            <a:normAutofit/>
          </a:bodyPr>
          <a:lstStyle/>
          <a:p>
            <a:r>
              <a:rPr lang="en-GB" dirty="0"/>
              <a:t>Centre of Excellence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057D7-988A-7F50-507B-E92A4A43A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Model workflow in DAFNI</a:t>
            </a:r>
          </a:p>
          <a:p>
            <a:r>
              <a:rPr lang="en-GB" sz="2800" dirty="0"/>
              <a:t>Standardised input data (*.</a:t>
            </a:r>
            <a:r>
              <a:rPr lang="en-GB" sz="2800" dirty="0" err="1"/>
              <a:t>json</a:t>
            </a:r>
            <a:r>
              <a:rPr lang="en-GB" sz="2800" dirty="0"/>
              <a:t>)</a:t>
            </a:r>
          </a:p>
          <a:p>
            <a:r>
              <a:rPr lang="en-GB" sz="2800" dirty="0"/>
              <a:t>Example </a:t>
            </a:r>
            <a:r>
              <a:rPr lang="en-GB" sz="2800" dirty="0" err="1"/>
              <a:t>datastet</a:t>
            </a:r>
            <a:r>
              <a:rPr lang="en-GB" sz="2800" dirty="0"/>
              <a:t> (</a:t>
            </a:r>
            <a:r>
              <a:rPr lang="en-GB" sz="2800" dirty="0" err="1"/>
              <a:t>Towyn</a:t>
            </a:r>
            <a:r>
              <a:rPr lang="en-GB" sz="2800" dirty="0"/>
              <a:t>)</a:t>
            </a:r>
          </a:p>
          <a:p>
            <a:endParaRPr lang="en-GB" sz="2800" dirty="0"/>
          </a:p>
          <a:p>
            <a:endParaRPr lang="en-GB" sz="2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7D4DA8D-D640-2F9C-B557-3E51BE2A2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9274" y="840930"/>
            <a:ext cx="1287709" cy="128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Jannetta Steyn">
            <a:extLst>
              <a:ext uri="{FF2B5EF4-FFF2-40B4-BE49-F238E27FC236}">
                <a16:creationId xmlns:a16="http://schemas.microsoft.com/office/drawing/2014/main" id="{1DFC79EF-B8AD-9263-BB8A-E1A44DEEE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9434" y="845494"/>
            <a:ext cx="1287709" cy="128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E8A977-9C34-4EAC-4BE1-F22F97D70038}"/>
              </a:ext>
            </a:extLst>
          </p:cNvPr>
          <p:cNvSpPr txBox="1"/>
          <p:nvPr/>
        </p:nvSpPr>
        <p:spPr>
          <a:xfrm>
            <a:off x="12457266" y="2200647"/>
            <a:ext cx="1512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Robin Wardle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411AE-5C70-A32D-DC03-E1A99F4E1C17}"/>
              </a:ext>
            </a:extLst>
          </p:cNvPr>
          <p:cNvSpPr txBox="1"/>
          <p:nvPr/>
        </p:nvSpPr>
        <p:spPr>
          <a:xfrm>
            <a:off x="13897426" y="2195919"/>
            <a:ext cx="1670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Jannetta Steyn</a:t>
            </a:r>
          </a:p>
        </p:txBody>
      </p:sp>
      <p:pic>
        <p:nvPicPr>
          <p:cNvPr id="8" name="Picture 2" descr="DAFNI Newsletter - November 2020 - Data &amp; Analytics Facility for ...">
            <a:extLst>
              <a:ext uri="{FF2B5EF4-FFF2-40B4-BE49-F238E27FC236}">
                <a16:creationId xmlns:a16="http://schemas.microsoft.com/office/drawing/2014/main" id="{382F0F3F-5CAF-6F75-AC83-D460C6CF7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60" y="217724"/>
            <a:ext cx="2639466" cy="94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3075" descr="A screenshot of a computer&#10;&#10;Description automatically generated">
            <a:extLst>
              <a:ext uri="{FF2B5EF4-FFF2-40B4-BE49-F238E27FC236}">
                <a16:creationId xmlns:a16="http://schemas.microsoft.com/office/drawing/2014/main" id="{F83AF04D-FF1B-7D20-3A9A-E29D6751DE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438" y="1034031"/>
            <a:ext cx="3909985" cy="2199366"/>
          </a:xfrm>
          <a:prstGeom prst="rect">
            <a:avLst/>
          </a:prstGeom>
        </p:spPr>
      </p:pic>
      <p:pic>
        <p:nvPicPr>
          <p:cNvPr id="3078" name="Picture 3077" descr="A screenshot of a computer&#10;&#10;Description automatically generated">
            <a:extLst>
              <a:ext uri="{FF2B5EF4-FFF2-40B4-BE49-F238E27FC236}">
                <a16:creationId xmlns:a16="http://schemas.microsoft.com/office/drawing/2014/main" id="{F4C0CD06-30AD-441D-0DED-3DC5E231C6B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82" y="3429000"/>
            <a:ext cx="5386044" cy="302965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475A502-9E21-EBB8-6B42-1D726211BEA3}"/>
              </a:ext>
            </a:extLst>
          </p:cNvPr>
          <p:cNvGrpSpPr/>
          <p:nvPr/>
        </p:nvGrpSpPr>
        <p:grpSpPr>
          <a:xfrm>
            <a:off x="7153274" y="2372697"/>
            <a:ext cx="5038726" cy="4501909"/>
            <a:chOff x="-6422611" y="-1822512"/>
            <a:chExt cx="7912869" cy="6613947"/>
          </a:xfrm>
        </p:grpSpPr>
        <p:pic>
          <p:nvPicPr>
            <p:cNvPr id="26" name="Picture 2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402D7012-D2BF-5174-5186-0D6F77363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6422611" y="2628477"/>
              <a:ext cx="7912869" cy="2162958"/>
            </a:xfrm>
            <a:prstGeom prst="rect">
              <a:avLst/>
            </a:prstGeom>
          </p:spPr>
        </p:pic>
        <p:pic>
          <p:nvPicPr>
            <p:cNvPr id="30" name="Picture 29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85793A3-1E54-6BA9-B375-E61847343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422611" y="-1822512"/>
              <a:ext cx="7912869" cy="4450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64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C8D80-81FC-E757-7A96-DCD6B694D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development and application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D4104C-B48F-8D38-7226-32A0D7A946FC}"/>
              </a:ext>
            </a:extLst>
          </p:cNvPr>
          <p:cNvGrpSpPr/>
          <p:nvPr/>
        </p:nvGrpSpPr>
        <p:grpSpPr>
          <a:xfrm>
            <a:off x="7176120" y="4536564"/>
            <a:ext cx="4446765" cy="2167818"/>
            <a:chOff x="3528195" y="3918590"/>
            <a:chExt cx="5647476" cy="30018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C4FD63-A09E-818D-1B9F-1BC0E3B7E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0541"/>
            <a:stretch/>
          </p:blipFill>
          <p:spPr>
            <a:xfrm>
              <a:off x="3528195" y="3918590"/>
              <a:ext cx="5116125" cy="3001831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45F70C-4189-5185-8D9D-3600403F95DA}"/>
                </a:ext>
              </a:extLst>
            </p:cNvPr>
            <p:cNvGrpSpPr/>
            <p:nvPr/>
          </p:nvGrpSpPr>
          <p:grpSpPr>
            <a:xfrm>
              <a:off x="8519740" y="4640064"/>
              <a:ext cx="655931" cy="1984839"/>
              <a:chOff x="6029390" y="2268999"/>
              <a:chExt cx="655931" cy="198483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D7F72E4-5626-4875-C52C-2BE68FAC49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29390" y="2570103"/>
                <a:ext cx="493329" cy="1480027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6BEDA9-27CF-49DB-3EF8-62FDB7C03629}"/>
                  </a:ext>
                </a:extLst>
              </p:cNvPr>
              <p:cNvSpPr txBox="1"/>
              <p:nvPr/>
            </p:nvSpPr>
            <p:spPr>
              <a:xfrm rot="5400000">
                <a:off x="5539013" y="3107530"/>
                <a:ext cx="19848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People / m road length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A4A7591-A63F-12A1-F962-71DACA6616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479" y="2286805"/>
            <a:ext cx="3247665" cy="21678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A01611-CB82-F183-E4AF-2C24DB0053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07" t="13250" r="52363" b="11150"/>
          <a:stretch/>
        </p:blipFill>
        <p:spPr>
          <a:xfrm>
            <a:off x="1991544" y="2553712"/>
            <a:ext cx="3824237" cy="41988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9F3E55-5A3F-B747-B61A-75D6F5AC2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70" y="2204864"/>
            <a:ext cx="2952327" cy="1913545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0960C29-B1D9-E5BF-B21D-C6BDE92B2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484785"/>
            <a:ext cx="11377264" cy="720079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Different hazards			Informal settlements</a:t>
            </a:r>
          </a:p>
        </p:txBody>
      </p:sp>
    </p:spTree>
    <p:extLst>
      <p:ext uri="{BB962C8B-B14F-4D97-AF65-F5344CB8AC3E}">
        <p14:creationId xmlns:p14="http://schemas.microsoft.com/office/powerpoint/2010/main" val="142642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840416" y="44624"/>
            <a:ext cx="2232248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5525" y="217723"/>
            <a:ext cx="1831974" cy="6792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31996" y="1484784"/>
            <a:ext cx="10363200" cy="1470025"/>
          </a:xfrm>
        </p:spPr>
        <p:txBody>
          <a:bodyPr/>
          <a:lstStyle/>
          <a:p>
            <a:pPr algn="ctr"/>
            <a:r>
              <a:rPr lang="en-US" dirty="0"/>
              <a:t>An Agent-Based Model of Flood Infrastructure Resilience</a:t>
            </a:r>
            <a:endParaRPr lang="en-GB" dirty="0"/>
          </a:p>
        </p:txBody>
      </p:sp>
      <p:pic>
        <p:nvPicPr>
          <p:cNvPr id="25" name="Picture 24" descr="d:\Laptop\Photos\Misc Flooding\Carlisle0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368" y="3162587"/>
            <a:ext cx="2520280" cy="179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3181" y="3162587"/>
            <a:ext cx="2443869" cy="179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 descr="Fotosearch_u1075540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6360" y="3162587"/>
            <a:ext cx="2535034" cy="179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https://encrypted-tbn1.gstatic.com/images?q=tbn:ANd9GcQv5-fLHC4T0x6TbhV8ydm-L9ihe4nMi2wNAgVrVPI444SuKNa-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6959" y="3162587"/>
            <a:ext cx="2466911" cy="179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AFNI Newsletter - November 2020 - Data &amp; Analytics Facility for ...">
            <a:extLst>
              <a:ext uri="{FF2B5EF4-FFF2-40B4-BE49-F238E27FC236}">
                <a16:creationId xmlns:a16="http://schemas.microsoft.com/office/drawing/2014/main" id="{FF06653F-3EBC-A7DA-0955-3B2179FA6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60" y="217724"/>
            <a:ext cx="2639466" cy="94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958CB29-B3CB-4AD4-9527-DAB8F718F2FD}"/>
              </a:ext>
            </a:extLst>
          </p:cNvPr>
          <p:cNvSpPr txBox="1">
            <a:spLocks/>
          </p:cNvSpPr>
          <p:nvPr/>
        </p:nvSpPr>
        <p:spPr>
          <a:xfrm>
            <a:off x="821902" y="5513373"/>
            <a:ext cx="10528008" cy="12495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i="1"/>
              <a:t>richard.dawson@newcastle.ac.uk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GB" i="1"/>
              <a:t>@profrichdawson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GB" i="1"/>
              <a:t>richard-dawson-newcastle</a:t>
            </a:r>
            <a:endParaRPr lang="en-GB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82333F-C277-36A2-5715-C9465CCE15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49910" y="5907621"/>
            <a:ext cx="490610" cy="397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642C4-D96C-BE08-FA6E-D893DA25F48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021" t="15174" r="16137" b="21388"/>
          <a:stretch/>
        </p:blipFill>
        <p:spPr>
          <a:xfrm>
            <a:off x="11349910" y="5386372"/>
            <a:ext cx="461799" cy="45246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128FFF2-BF78-A260-8FC7-354C8CE25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485" y="6305077"/>
            <a:ext cx="397456" cy="3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638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Flood resilience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>
          <a:xfrm>
            <a:off x="488976" y="1196752"/>
            <a:ext cx="9025884" cy="540479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en-GB" sz="2200" dirty="0"/>
              <a:t>Flood risk assessments typically look at probability and damages</a:t>
            </a:r>
          </a:p>
          <a:p>
            <a:endParaRPr lang="en-GB" sz="2200" dirty="0"/>
          </a:p>
          <a:p>
            <a:r>
              <a:rPr lang="en-GB" sz="2200" dirty="0"/>
              <a:t>Why do some floods generate higher damages or lead to greater loss of life – even in the same location?</a:t>
            </a:r>
          </a:p>
          <a:p>
            <a:endParaRPr lang="en-GB" sz="2200" dirty="0"/>
          </a:p>
          <a:p>
            <a:r>
              <a:rPr lang="en-GB" sz="2200" dirty="0"/>
              <a:t>Why are some communities ‘back on their feet’ much more quickly?</a:t>
            </a:r>
          </a:p>
          <a:p>
            <a:endParaRPr lang="en-GB" sz="2200" dirty="0"/>
          </a:p>
          <a:p>
            <a:r>
              <a:rPr lang="en-GB" sz="2200" dirty="0"/>
              <a:t>Role of individuals, communities, organisations in mediating </a:t>
            </a:r>
            <a:r>
              <a:rPr lang="en-GB" sz="2200" u="sng" dirty="0"/>
              <a:t>short term </a:t>
            </a:r>
            <a:r>
              <a:rPr lang="en-GB" sz="2200" dirty="0"/>
              <a:t>risks and preparing for </a:t>
            </a:r>
            <a:r>
              <a:rPr lang="en-GB" sz="2200" u="sng" dirty="0"/>
              <a:t>long term </a:t>
            </a:r>
            <a:r>
              <a:rPr lang="en-GB" sz="2200" dirty="0"/>
              <a:t>risks are crucial</a:t>
            </a:r>
          </a:p>
          <a:p>
            <a:endParaRPr lang="en-GB" sz="2200" dirty="0"/>
          </a:p>
          <a:p>
            <a:r>
              <a:rPr lang="en-GB" sz="2200" dirty="0"/>
              <a:t>Resilience to a flood event does not just come from big flood defences but timely warnings, temporary barriers, evacuation</a:t>
            </a:r>
          </a:p>
          <a:p>
            <a:endParaRPr lang="en-GB" sz="2200" dirty="0"/>
          </a:p>
          <a:p>
            <a:r>
              <a:rPr lang="en-GB" sz="2200" dirty="0"/>
              <a:t>Resilience is also enabled and enhanced by land use planning, design and operation of infrastructure networks etc.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1196" y="5297846"/>
            <a:ext cx="2018291" cy="1394506"/>
          </a:xfrm>
          <a:prstGeom prst="rect">
            <a:avLst/>
          </a:prstGeom>
        </p:spPr>
      </p:pic>
      <p:pic>
        <p:nvPicPr>
          <p:cNvPr id="5" name="Picture 4" descr="A large stadium filled with people with Astrodome in the background&#10;&#10;Description automatically generated">
            <a:extLst>
              <a:ext uri="{FF2B5EF4-FFF2-40B4-BE49-F238E27FC236}">
                <a16:creationId xmlns:a16="http://schemas.microsoft.com/office/drawing/2014/main" id="{B8D9F3E6-29BA-EBF1-93FD-E38119502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690" y="3883348"/>
            <a:ext cx="2018290" cy="13441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686902-78B9-F36B-FE4D-ED31A43D7DFB}"/>
              </a:ext>
            </a:extLst>
          </p:cNvPr>
          <p:cNvSpPr txBox="1"/>
          <p:nvPr/>
        </p:nvSpPr>
        <p:spPr>
          <a:xfrm>
            <a:off x="9761196" y="6414997"/>
            <a:ext cx="14638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Photo: Iwan Baan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91C7D6-62D6-4FAF-4AF8-5675C790E2C8}"/>
              </a:ext>
            </a:extLst>
          </p:cNvPr>
          <p:cNvSpPr txBox="1"/>
          <p:nvPr/>
        </p:nvSpPr>
        <p:spPr>
          <a:xfrm>
            <a:off x="9703682" y="4962305"/>
            <a:ext cx="16561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Photo: Eon Images</a:t>
            </a:r>
          </a:p>
        </p:txBody>
      </p:sp>
      <p:pic>
        <p:nvPicPr>
          <p:cNvPr id="15" name="Picture 14" descr="A flooded street with cars and houses&#10;&#10;Description automatically generated">
            <a:extLst>
              <a:ext uri="{FF2B5EF4-FFF2-40B4-BE49-F238E27FC236}">
                <a16:creationId xmlns:a16="http://schemas.microsoft.com/office/drawing/2014/main" id="{5E315630-879A-1A36-40C2-C8EF31CEE7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919" y="2473392"/>
            <a:ext cx="2018290" cy="13455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684FCD-4D8E-4249-444F-D7B69D6B54CB}"/>
              </a:ext>
            </a:extLst>
          </p:cNvPr>
          <p:cNvSpPr txBox="1"/>
          <p:nvPr/>
        </p:nvSpPr>
        <p:spPr>
          <a:xfrm>
            <a:off x="9709911" y="3547629"/>
            <a:ext cx="2016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Photo: Chris Gallagher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CFC1CA-739E-F0CB-44F0-BB1C88BAE504}"/>
              </a:ext>
            </a:extLst>
          </p:cNvPr>
          <p:cNvGrpSpPr/>
          <p:nvPr/>
        </p:nvGrpSpPr>
        <p:grpSpPr>
          <a:xfrm>
            <a:off x="9408368" y="165648"/>
            <a:ext cx="2448272" cy="2269725"/>
            <a:chOff x="4381184" y="4127201"/>
            <a:chExt cx="3003440" cy="26518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32ED6C-2792-1230-4EF6-EB6314E27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824" y="4149080"/>
              <a:ext cx="2872800" cy="262998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79505C6-919C-286D-B985-455179A66F92}"/>
                </a:ext>
              </a:extLst>
            </p:cNvPr>
            <p:cNvSpPr/>
            <p:nvPr/>
          </p:nvSpPr>
          <p:spPr>
            <a:xfrm>
              <a:off x="4381184" y="4365104"/>
              <a:ext cx="1080120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374D87C-3BD0-4907-53B7-33307D04E208}"/>
                </a:ext>
              </a:extLst>
            </p:cNvPr>
            <p:cNvSpPr/>
            <p:nvPr/>
          </p:nvSpPr>
          <p:spPr>
            <a:xfrm>
              <a:off x="4511824" y="4149080"/>
              <a:ext cx="1080120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BE603E-652D-4FB5-9925-63AE05A6B916}"/>
                </a:ext>
              </a:extLst>
            </p:cNvPr>
            <p:cNvSpPr/>
            <p:nvPr/>
          </p:nvSpPr>
          <p:spPr>
            <a:xfrm>
              <a:off x="6255781" y="4127201"/>
              <a:ext cx="1080120" cy="3556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156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4" descr="C:\Users\nrjd2\Desktop\fireeva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69665" y="2216050"/>
            <a:ext cx="3154362" cy="30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10" name="AutoShape 22"/>
          <p:cNvSpPr>
            <a:spLocks noChangeArrowheads="1"/>
          </p:cNvSpPr>
          <p:nvPr/>
        </p:nvSpPr>
        <p:spPr bwMode="auto">
          <a:xfrm>
            <a:off x="3204427" y="934120"/>
            <a:ext cx="2304256" cy="1794074"/>
          </a:xfrm>
          <a:prstGeom prst="can">
            <a:avLst>
              <a:gd name="adj" fmla="val 11366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</a:pPr>
            <a:r>
              <a:rPr lang="en-GB" sz="1600" b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Spatial data:</a:t>
            </a:r>
          </a:p>
          <a:p>
            <a:pPr marL="0" lvl="1"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Flood defences</a:t>
            </a:r>
          </a:p>
          <a:p>
            <a:pPr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Ground elevation</a:t>
            </a:r>
          </a:p>
          <a:p>
            <a:pPr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Transport network</a:t>
            </a:r>
          </a:p>
          <a:p>
            <a:pPr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Property type and location</a:t>
            </a:r>
          </a:p>
          <a:p>
            <a:pPr fontAlgn="base">
              <a:spcBef>
                <a:spcPct val="0"/>
              </a:spcBef>
            </a:pPr>
            <a:r>
              <a:rPr lang="en-GB" sz="1400" i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etc</a:t>
            </a:r>
            <a:r>
              <a:rPr lang="en-GB" sz="1400" dirty="0">
                <a:solidFill>
                  <a:schemeClr val="tx2"/>
                </a:solidFill>
                <a:latin typeface="Times New Roman" pitchFamily="18" charset="0"/>
                <a:cs typeface="Arial" pitchFamily="34" charset="0"/>
              </a:rPr>
              <a:t>.</a:t>
            </a:r>
            <a:endParaRPr lang="en-US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11" name="AutoShape 23"/>
          <p:cNvSpPr>
            <a:spLocks noChangeArrowheads="1"/>
          </p:cNvSpPr>
          <p:nvPr/>
        </p:nvSpPr>
        <p:spPr bwMode="auto">
          <a:xfrm>
            <a:off x="5467156" y="6377830"/>
            <a:ext cx="1255713" cy="388938"/>
          </a:xfrm>
          <a:prstGeom prst="flowChartProcess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en-GB" sz="1600" b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Risk analysis</a:t>
            </a:r>
            <a:endParaRPr lang="en-US" sz="1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12" name="AutoShape 24"/>
          <p:cNvSpPr>
            <a:spLocks noChangeArrowheads="1"/>
          </p:cNvSpPr>
          <p:nvPr/>
        </p:nvSpPr>
        <p:spPr bwMode="auto">
          <a:xfrm>
            <a:off x="6748059" y="1294160"/>
            <a:ext cx="2160240" cy="1440160"/>
          </a:xfrm>
          <a:prstGeom prst="can">
            <a:avLst>
              <a:gd name="adj" fmla="val 9644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</a:pPr>
            <a:r>
              <a:rPr lang="en-GB" sz="1600" b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Behaviour rules:</a:t>
            </a:r>
          </a:p>
          <a:p>
            <a:pPr marL="0" lvl="1"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Normal interaction</a:t>
            </a:r>
          </a:p>
          <a:p>
            <a:pPr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Response to warning</a:t>
            </a:r>
          </a:p>
          <a:p>
            <a:pPr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Response to floodwater</a:t>
            </a:r>
          </a:p>
          <a:p>
            <a:pPr fontAlgn="base">
              <a:spcBef>
                <a:spcPct val="0"/>
              </a:spcBef>
            </a:pPr>
            <a:r>
              <a:rPr lang="en-GB" sz="1400" i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etc</a:t>
            </a:r>
            <a:r>
              <a:rPr lang="en-GB" sz="1400" dirty="0">
                <a:solidFill>
                  <a:schemeClr val="tx2"/>
                </a:solidFill>
                <a:latin typeface="Times New Roman" pitchFamily="18" charset="0"/>
                <a:cs typeface="Arial" pitchFamily="34" charset="0"/>
              </a:rPr>
              <a:t>.</a:t>
            </a:r>
            <a:endParaRPr lang="en-US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13" name="AutoShape 25"/>
          <p:cNvSpPr>
            <a:spLocks noChangeArrowheads="1"/>
          </p:cNvSpPr>
          <p:nvPr/>
        </p:nvSpPr>
        <p:spPr bwMode="auto">
          <a:xfrm>
            <a:off x="1933048" y="4587130"/>
            <a:ext cx="2232000" cy="181959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</a:pPr>
            <a:r>
              <a:rPr lang="en-GB" sz="1600" b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Event conditions:</a:t>
            </a:r>
          </a:p>
          <a:p>
            <a:pPr marL="0" lvl="1"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Storm surge</a:t>
            </a:r>
          </a:p>
          <a:p>
            <a:pPr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Failed defence</a:t>
            </a:r>
          </a:p>
          <a:p>
            <a:pPr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Time of day </a:t>
            </a:r>
            <a:r>
              <a:rPr lang="en-GB" sz="1400" i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etc</a:t>
            </a:r>
            <a:r>
              <a:rPr lang="en-GB" sz="1400" dirty="0">
                <a:solidFill>
                  <a:schemeClr val="tx2"/>
                </a:solidFill>
                <a:latin typeface="Times New Roman" pitchFamily="18" charset="0"/>
                <a:cs typeface="Arial" pitchFamily="34" charset="0"/>
              </a:rPr>
              <a:t>.</a:t>
            </a:r>
            <a:endParaRPr lang="en-US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14" name="AutoShape 26"/>
          <p:cNvSpPr>
            <a:spLocks noChangeArrowheads="1"/>
          </p:cNvSpPr>
          <p:nvPr/>
        </p:nvSpPr>
        <p:spPr bwMode="auto">
          <a:xfrm>
            <a:off x="8057523" y="5254600"/>
            <a:ext cx="1498848" cy="1369566"/>
          </a:xfrm>
          <a:prstGeom prst="can">
            <a:avLst>
              <a:gd name="adj" fmla="val 11935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</a:pPr>
            <a:r>
              <a:rPr lang="en-GB" sz="1600" b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Vulnerability information:</a:t>
            </a:r>
            <a:endParaRPr lang="en-GB" sz="1600" b="1" dirty="0">
              <a:solidFill>
                <a:schemeClr val="tx2"/>
              </a:solidFill>
              <a:latin typeface="Times New Roman" pitchFamily="18" charset="0"/>
              <a:cs typeface="Arial" pitchFamily="34" charset="0"/>
            </a:endParaRPr>
          </a:p>
          <a:p>
            <a:pPr marL="0" lvl="1"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Economic </a:t>
            </a:r>
            <a:endParaRPr lang="en-GB" sz="1400" dirty="0">
              <a:solidFill>
                <a:schemeClr val="tx2"/>
              </a:solidFill>
              <a:latin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Drowning</a:t>
            </a:r>
          </a:p>
          <a:p>
            <a:pPr fontAlgn="base">
              <a:spcBef>
                <a:spcPct val="0"/>
              </a:spcBef>
            </a:pPr>
            <a:r>
              <a:rPr lang="en-GB" sz="1400" i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etc</a:t>
            </a: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. </a:t>
            </a:r>
            <a:endParaRPr lang="en-US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15" name="AutoShape 27"/>
          <p:cNvSpPr>
            <a:spLocks noChangeArrowheads="1"/>
          </p:cNvSpPr>
          <p:nvPr/>
        </p:nvSpPr>
        <p:spPr bwMode="auto">
          <a:xfrm>
            <a:off x="1934571" y="3002920"/>
            <a:ext cx="2232248" cy="1512168"/>
          </a:xfrm>
          <a:custGeom>
            <a:avLst/>
            <a:gdLst>
              <a:gd name="G0" fmla="+- 16204 0 0"/>
              <a:gd name="G1" fmla="+- 5397 0 0"/>
              <a:gd name="G2" fmla="+- 21600 0 5397"/>
              <a:gd name="G3" fmla="+- 10800 0 5397"/>
              <a:gd name="G4" fmla="+- 21600 0 16204"/>
              <a:gd name="G5" fmla="*/ G4 G3 10800"/>
              <a:gd name="G6" fmla="+- 21600 0 G5"/>
              <a:gd name="T0" fmla="*/ 16204 w 21600"/>
              <a:gd name="T1" fmla="*/ 0 h 21600"/>
              <a:gd name="T2" fmla="*/ 0 w 21600"/>
              <a:gd name="T3" fmla="*/ 10800 h 21600"/>
              <a:gd name="T4" fmla="*/ 16204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4" y="0"/>
                </a:moveTo>
                <a:lnTo>
                  <a:pt x="16204" y="5397"/>
                </a:lnTo>
                <a:lnTo>
                  <a:pt x="3375" y="5397"/>
                </a:lnTo>
                <a:lnTo>
                  <a:pt x="3375" y="16203"/>
                </a:lnTo>
                <a:lnTo>
                  <a:pt x="16204" y="16203"/>
                </a:lnTo>
                <a:lnTo>
                  <a:pt x="1620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397"/>
                </a:moveTo>
                <a:lnTo>
                  <a:pt x="1350" y="16203"/>
                </a:lnTo>
                <a:lnTo>
                  <a:pt x="2700" y="16203"/>
                </a:lnTo>
                <a:lnTo>
                  <a:pt x="2700" y="5397"/>
                </a:lnTo>
                <a:close/>
              </a:path>
              <a:path w="21600" h="21600">
                <a:moveTo>
                  <a:pt x="0" y="5397"/>
                </a:moveTo>
                <a:lnTo>
                  <a:pt x="0" y="16203"/>
                </a:lnTo>
                <a:lnTo>
                  <a:pt x="675" y="16203"/>
                </a:lnTo>
                <a:lnTo>
                  <a:pt x="675" y="5397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</a:pPr>
            <a:r>
              <a:rPr lang="en-GB" sz="1600" b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Resilience actions:</a:t>
            </a:r>
          </a:p>
          <a:p>
            <a:pPr marL="0" lvl="1"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Evacuation strategy</a:t>
            </a:r>
          </a:p>
          <a:p>
            <a:pPr fontAlgn="base">
              <a:spcBef>
                <a:spcPct val="0"/>
              </a:spcBef>
              <a:buFont typeface="Symbol" pitchFamily="18" charset="2"/>
              <a:buChar char="·"/>
            </a:pPr>
            <a:r>
              <a:rPr lang="en-GB" sz="140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Flood warning </a:t>
            </a:r>
            <a:r>
              <a:rPr lang="en-GB" sz="1400" i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etc</a:t>
            </a:r>
            <a:r>
              <a:rPr lang="en-GB" sz="1400" dirty="0">
                <a:solidFill>
                  <a:schemeClr val="tx2"/>
                </a:solidFill>
                <a:latin typeface="Times New Roman" pitchFamily="18" charset="0"/>
                <a:cs typeface="Arial" pitchFamily="34" charset="0"/>
              </a:rPr>
              <a:t>.</a:t>
            </a:r>
            <a:endParaRPr lang="en-US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316" name="Group 28"/>
          <p:cNvGrpSpPr>
            <a:grpSpLocks/>
          </p:cNvGrpSpPr>
          <p:nvPr/>
        </p:nvGrpSpPr>
        <p:grpSpPr bwMode="auto">
          <a:xfrm>
            <a:off x="4371795" y="3382392"/>
            <a:ext cx="3456384" cy="2232248"/>
            <a:chOff x="5376" y="8064"/>
            <a:chExt cx="3840" cy="2477"/>
          </a:xfrm>
        </p:grpSpPr>
        <p:sp>
          <p:nvSpPr>
            <p:cNvPr id="12317" name="AutoShape 29"/>
            <p:cNvSpPr>
              <a:spLocks noChangeArrowheads="1"/>
            </p:cNvSpPr>
            <p:nvPr/>
          </p:nvSpPr>
          <p:spPr bwMode="auto">
            <a:xfrm>
              <a:off x="5376" y="8064"/>
              <a:ext cx="3840" cy="2477"/>
            </a:xfrm>
            <a:prstGeom prst="flowChartProcess">
              <a:avLst/>
            </a:prstGeom>
            <a:solidFill>
              <a:srgbClr val="F2F2F2">
                <a:alpha val="50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GB" sz="1600" b="1" dirty="0">
                  <a:solidFill>
                    <a:schemeClr val="tx2"/>
                  </a:solidFill>
                  <a:latin typeface="Calibri" pitchFamily="34" charset="0"/>
                  <a:cs typeface="Arial" pitchFamily="34" charset="0"/>
                </a:rPr>
                <a:t>ABM Platform</a:t>
              </a:r>
              <a:endParaRPr 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18" name="AutoShape 30"/>
            <p:cNvSpPr>
              <a:spLocks noChangeArrowheads="1"/>
            </p:cNvSpPr>
            <p:nvPr/>
          </p:nvSpPr>
          <p:spPr bwMode="auto">
            <a:xfrm>
              <a:off x="7607" y="9069"/>
              <a:ext cx="1457" cy="765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GB" sz="1600" b="1" dirty="0">
                  <a:solidFill>
                    <a:schemeClr val="tx2"/>
                  </a:solidFill>
                  <a:latin typeface="Calibri" pitchFamily="34" charset="0"/>
                  <a:cs typeface="Arial" pitchFamily="34" charset="0"/>
                </a:rPr>
                <a:t>Agent simulation</a:t>
              </a:r>
              <a:endParaRPr 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19" name="AutoShape 31"/>
            <p:cNvSpPr>
              <a:spLocks noChangeArrowheads="1"/>
            </p:cNvSpPr>
            <p:nvPr/>
          </p:nvSpPr>
          <p:spPr bwMode="auto">
            <a:xfrm>
              <a:off x="5521" y="9070"/>
              <a:ext cx="1459" cy="766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GB" sz="1600" b="1" dirty="0">
                  <a:solidFill>
                    <a:schemeClr val="tx2"/>
                  </a:solidFill>
                  <a:latin typeface="Calibri" pitchFamily="34" charset="0"/>
                  <a:cs typeface="Arial" pitchFamily="34" charset="0"/>
                </a:rPr>
                <a:t>Hydrodynamic simulation</a:t>
              </a:r>
              <a:endParaRPr 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20" name="AutoShape 32"/>
            <p:cNvSpPr>
              <a:spLocks noChangeArrowheads="1"/>
            </p:cNvSpPr>
            <p:nvPr/>
          </p:nvSpPr>
          <p:spPr bwMode="auto">
            <a:xfrm flipH="1" flipV="1">
              <a:off x="5560" y="8456"/>
              <a:ext cx="3110" cy="596"/>
            </a:xfrm>
            <a:prstGeom prst="curvedUpArrow">
              <a:avLst>
                <a:gd name="adj1" fmla="val 104362"/>
                <a:gd name="adj2" fmla="val 208725"/>
                <a:gd name="adj3" fmla="val 3333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2321" name="AutoShape 33"/>
            <p:cNvSpPr>
              <a:spLocks noChangeArrowheads="1"/>
            </p:cNvSpPr>
            <p:nvPr/>
          </p:nvSpPr>
          <p:spPr bwMode="auto">
            <a:xfrm>
              <a:off x="5915" y="9829"/>
              <a:ext cx="3110" cy="596"/>
            </a:xfrm>
            <a:prstGeom prst="curvedUpArrow">
              <a:avLst>
                <a:gd name="adj1" fmla="val 104362"/>
                <a:gd name="adj2" fmla="val 208725"/>
                <a:gd name="adj3" fmla="val 3333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</p:grpSp>
      <p:cxnSp>
        <p:nvCxnSpPr>
          <p:cNvPr id="12322" name="AutoShape 34"/>
          <p:cNvCxnSpPr>
            <a:cxnSpLocks noChangeShapeType="1"/>
            <a:stCxn id="12312" idx="3"/>
            <a:endCxn id="12317" idx="0"/>
          </p:cNvCxnSpPr>
          <p:nvPr/>
        </p:nvCxnSpPr>
        <p:spPr bwMode="auto">
          <a:xfrm rot="5400000">
            <a:off x="6640047" y="2194260"/>
            <a:ext cx="648072" cy="172819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12323" name="AutoShape 35"/>
          <p:cNvCxnSpPr>
            <a:cxnSpLocks noChangeShapeType="1"/>
            <a:stCxn id="12310" idx="3"/>
            <a:endCxn id="12317" idx="0"/>
          </p:cNvCxnSpPr>
          <p:nvPr/>
        </p:nvCxnSpPr>
        <p:spPr bwMode="auto">
          <a:xfrm rot="16200000" flipH="1">
            <a:off x="4901172" y="2183577"/>
            <a:ext cx="654198" cy="174343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12324" name="AutoShape 36"/>
          <p:cNvCxnSpPr>
            <a:cxnSpLocks noChangeShapeType="1"/>
            <a:stCxn id="12317" idx="2"/>
            <a:endCxn id="12311" idx="0"/>
          </p:cNvCxnSpPr>
          <p:nvPr/>
        </p:nvCxnSpPr>
        <p:spPr bwMode="auto">
          <a:xfrm flipH="1">
            <a:off x="6095013" y="5614640"/>
            <a:ext cx="4975" cy="76319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2325" name="AutoShape 37"/>
          <p:cNvCxnSpPr>
            <a:cxnSpLocks noChangeShapeType="1"/>
            <a:stCxn id="12314" idx="2"/>
            <a:endCxn id="12311" idx="0"/>
          </p:cNvCxnSpPr>
          <p:nvPr/>
        </p:nvCxnSpPr>
        <p:spPr bwMode="auto">
          <a:xfrm rot="10800000" flipV="1">
            <a:off x="6095014" y="5939383"/>
            <a:ext cx="1962511" cy="438447"/>
          </a:xfrm>
          <a:prstGeom prst="bentConnector2">
            <a:avLst/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ABM to capture flood incident responses</a:t>
            </a:r>
          </a:p>
        </p:txBody>
      </p:sp>
    </p:spTree>
    <p:extLst>
      <p:ext uri="{BB962C8B-B14F-4D97-AF65-F5344CB8AC3E}">
        <p14:creationId xmlns:p14="http://schemas.microsoft.com/office/powerpoint/2010/main" val="407781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0" grpId="0" animBg="1"/>
      <p:bldP spid="12311" grpId="0" animBg="1"/>
      <p:bldP spid="12312" grpId="0" animBg="1"/>
      <p:bldP spid="12313" grpId="0" animBg="1"/>
      <p:bldP spid="12314" grpId="0" animBg="1"/>
      <p:bldP spid="123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189187" y="6458370"/>
            <a:ext cx="6030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hlinkClick r:id="rId4"/>
              </a:rPr>
              <a:t>http://www.youtube.com/watch?v=o0EOlc5n9O8</a:t>
            </a:r>
            <a:r>
              <a:rPr lang="en-GB" dirty="0"/>
              <a:t> </a:t>
            </a:r>
          </a:p>
        </p:txBody>
      </p:sp>
      <p:pic>
        <p:nvPicPr>
          <p:cNvPr id="3" name="youtubefim_subs.avi">
            <a:hlinkClick r:id="" action="ppaction://media"/>
            <a:extLst>
              <a:ext uri="{FF2B5EF4-FFF2-40B4-BE49-F238E27FC236}">
                <a16:creationId xmlns:a16="http://schemas.microsoft.com/office/drawing/2014/main" id="{EC758B54-D748-721E-5C21-3330A0DF772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580.6656" end="4422.6752"/>
                  <p14:bmkLst>
                    <p14:bmk name="Bookmark 1" time="71118.0006"/>
                    <p14:bmk name="Bookmark 2" time="187723.8181"/>
                  </p14:bmkLst>
                </p14:media>
              </p:ext>
            </p:extLst>
          </p:nvPr>
        </p:nvPicPr>
        <p:blipFill rotWithShape="1">
          <a:blip r:embed="rId5"/>
          <a:srcRect l="27627"/>
          <a:stretch>
            <a:fillRect/>
          </a:stretch>
        </p:blipFill>
        <p:spPr>
          <a:xfrm>
            <a:off x="1199456" y="29743"/>
            <a:ext cx="8163550" cy="63508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AB2B84-1A67-BEA1-547F-886F5CFC979B}"/>
              </a:ext>
            </a:extLst>
          </p:cNvPr>
          <p:cNvSpPr txBox="1"/>
          <p:nvPr/>
        </p:nvSpPr>
        <p:spPr>
          <a:xfrm>
            <a:off x="6604670" y="6412759"/>
            <a:ext cx="558348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300"/>
              </a:spcBef>
            </a:pPr>
            <a:r>
              <a:rPr lang="en-GB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Dawson, R. J., </a:t>
            </a:r>
            <a:r>
              <a:rPr lang="en-GB" sz="105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Peppe</a:t>
            </a:r>
            <a:r>
              <a:rPr lang="en-GB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R. and Wang, M. (2011) An agent based model for risk-based flood incident management, </a:t>
            </a:r>
            <a:r>
              <a:rPr lang="en-GB" sz="105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Natural Hazards</a:t>
            </a:r>
            <a:r>
              <a:rPr lang="en-GB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59(1):167-189 (</a:t>
            </a:r>
            <a:r>
              <a:rPr lang="en-GB" sz="105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GB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10.1007/s11069-011-9745-4).</a:t>
            </a:r>
            <a:endParaRPr lang="en-GB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37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etwork+gri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7"/>
          <a:stretch/>
        </p:blipFill>
        <p:spPr bwMode="auto">
          <a:xfrm>
            <a:off x="456308" y="1196752"/>
            <a:ext cx="4784300" cy="451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3712" y="2204864"/>
            <a:ext cx="6500565" cy="414908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Geospatial behaviour model for different demographic and agent types</a:t>
            </a:r>
          </a:p>
        </p:txBody>
      </p:sp>
      <p:pic>
        <p:nvPicPr>
          <p:cNvPr id="2050" name="Picture 2" descr="DailyGrind_larg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0056" y="2420888"/>
            <a:ext cx="5363904" cy="455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086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efFFailureDrowne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3868" y="1268760"/>
            <a:ext cx="6743700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own Arrow 3"/>
          <p:cNvSpPr/>
          <p:nvPr/>
        </p:nvSpPr>
        <p:spPr>
          <a:xfrm rot="-1800000">
            <a:off x="4875396" y="2789629"/>
            <a:ext cx="216024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007769" y="2492896"/>
            <a:ext cx="1637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Breach location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Spatial impacts: Single defence breach</a:t>
            </a:r>
          </a:p>
        </p:txBody>
      </p:sp>
    </p:spTree>
    <p:extLst>
      <p:ext uri="{BB962C8B-B14F-4D97-AF65-F5344CB8AC3E}">
        <p14:creationId xmlns:p14="http://schemas.microsoft.com/office/powerpoint/2010/main" val="398240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703513" y="1124744"/>
            <a:ext cx="8264525" cy="4957762"/>
            <a:chOff x="2154" y="119"/>
            <a:chExt cx="3538" cy="1965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54" y="119"/>
              <a:ext cx="3538" cy="1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18" t="5028" r="3816" b="2623"/>
            <a:stretch>
              <a:fillRect/>
            </a:stretch>
          </p:blipFill>
          <p:spPr bwMode="auto">
            <a:xfrm>
              <a:off x="4635" y="1238"/>
              <a:ext cx="1043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826787"/>
              </p:ext>
            </p:extLst>
          </p:nvPr>
        </p:nvGraphicFramePr>
        <p:xfrm>
          <a:off x="6960096" y="5186000"/>
          <a:ext cx="345638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Economic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J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Risk to people vs. property</a:t>
            </a:r>
          </a:p>
        </p:txBody>
      </p:sp>
    </p:spTree>
    <p:extLst>
      <p:ext uri="{BB962C8B-B14F-4D97-AF65-F5344CB8AC3E}">
        <p14:creationId xmlns:p14="http://schemas.microsoft.com/office/powerpoint/2010/main" val="37213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My Dropbox\Papers\WSUD2012\MultipleShelterLocations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512" y="1340768"/>
            <a:ext cx="7056784" cy="51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1984" y="3717032"/>
            <a:ext cx="471601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wn Arrow 5"/>
          <p:cNvSpPr/>
          <p:nvPr/>
        </p:nvSpPr>
        <p:spPr>
          <a:xfrm rot="-1800000">
            <a:off x="4108663" y="2717621"/>
            <a:ext cx="216024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241036" y="2420888"/>
            <a:ext cx="1637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Breach location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Evacuation location</a:t>
            </a:r>
          </a:p>
        </p:txBody>
      </p:sp>
    </p:spTree>
    <p:extLst>
      <p:ext uri="{BB962C8B-B14F-4D97-AF65-F5344CB8AC3E}">
        <p14:creationId xmlns:p14="http://schemas.microsoft.com/office/powerpoint/2010/main" val="367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 descr="D:\My Dropbox\Papers\SocSim for CivEng\Figures\ScenarioComparison_lor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416" y="1196752"/>
            <a:ext cx="7272338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own Arrow 3"/>
          <p:cNvSpPr/>
          <p:nvPr/>
        </p:nvSpPr>
        <p:spPr>
          <a:xfrm rot="-1800000">
            <a:off x="3330375" y="3015266"/>
            <a:ext cx="234973" cy="7592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351511" y="2739430"/>
            <a:ext cx="1637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Breach location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Congestion</a:t>
            </a:r>
          </a:p>
        </p:txBody>
      </p:sp>
      <p:pic>
        <p:nvPicPr>
          <p:cNvPr id="6" name="Picture 2" descr="Coventry city centre evacuated 12/03/0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0336" y="1412776"/>
            <a:ext cx="2643158" cy="244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encrypted-tbn1.gstatic.com/images?q=tbn:ANd9GcQv5-fLHC4T0x6TbhV8ydm-L9ihe4nMi2wNAgVrVPI444SuKNa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0336" y="4293096"/>
            <a:ext cx="2642309" cy="175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20336" y="4293095"/>
            <a:ext cx="2642309" cy="369332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Houston, 2005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21494" y="1411177"/>
            <a:ext cx="2599222" cy="369332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Coventry, 2008</a:t>
            </a:r>
          </a:p>
        </p:txBody>
      </p:sp>
    </p:spTree>
    <p:extLst>
      <p:ext uri="{BB962C8B-B14F-4D97-AF65-F5344CB8AC3E}">
        <p14:creationId xmlns:p14="http://schemas.microsoft.com/office/powerpoint/2010/main" val="393411151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75EE2FFFAF2947BEFB6D2A9E2A1DB5" ma:contentTypeVersion="19" ma:contentTypeDescription="Create a new document." ma:contentTypeScope="" ma:versionID="ea0e69f87652aeb592fddd77f94ab240">
  <xsd:schema xmlns:xsd="http://www.w3.org/2001/XMLSchema" xmlns:xs="http://www.w3.org/2001/XMLSchema" xmlns:p="http://schemas.microsoft.com/office/2006/metadata/properties" xmlns:ns2="337e5bc2-2713-4f7c-ac33-667c8c7d6476" xmlns:ns3="5862f945-c35f-40d4-8549-e734715c9364" targetNamespace="http://schemas.microsoft.com/office/2006/metadata/properties" ma:root="true" ma:fieldsID="d4e1c114551842a5eb9c62284944713f" ns2:_="" ns3:_="">
    <xsd:import namespace="337e5bc2-2713-4f7c-ac33-667c8c7d6476"/>
    <xsd:import namespace="5862f945-c35f-40d4-8549-e734715c93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content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7e5bc2-2713-4f7c-ac33-667c8c7d6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ontent" ma:index="24" nillable="true" ma:displayName="content" ma:description="first presentation - Tim Yates" ma:format="Dropdown" ma:internalName="content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2f945-c35f-40d4-8549-e734715c936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c4a0a0e-4355-4652-9088-3e69931c7d7a}" ma:internalName="TaxCatchAll" ma:showField="CatchAllData" ma:web="5862f945-c35f-40d4-8549-e734715c93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F34EAA-3593-41AB-BCBD-DD2F01B7AEF4}"/>
</file>

<file path=customXml/itemProps2.xml><?xml version="1.0" encoding="utf-8"?>
<ds:datastoreItem xmlns:ds="http://schemas.openxmlformats.org/officeDocument/2006/customXml" ds:itemID="{D25EC941-8C67-40D1-B998-DA883F165F15}"/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382</Words>
  <Application>Microsoft Office PowerPoint</Application>
  <PresentationFormat>Widescreen</PresentationFormat>
  <Paragraphs>87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Symbol</vt:lpstr>
      <vt:lpstr>Times New Roman</vt:lpstr>
      <vt:lpstr>Custom Design</vt:lpstr>
      <vt:lpstr>1_Custom Design</vt:lpstr>
      <vt:lpstr>An Agent-Based Model of Flood Infrastructure Resilience</vt:lpstr>
      <vt:lpstr>Flood resilience</vt:lpstr>
      <vt:lpstr>ABM to capture flood incident responses</vt:lpstr>
      <vt:lpstr>PowerPoint Presentation</vt:lpstr>
      <vt:lpstr>Geospatial behaviour model for different demographic and agent types</vt:lpstr>
      <vt:lpstr>Spatial impacts: Single defence breach</vt:lpstr>
      <vt:lpstr>Risk to people vs. property</vt:lpstr>
      <vt:lpstr>Evacuation location</vt:lpstr>
      <vt:lpstr>Congestion</vt:lpstr>
      <vt:lpstr>Centre of Excellence project</vt:lpstr>
      <vt:lpstr>Further development and application</vt:lpstr>
      <vt:lpstr>An Agent-Based Model of Flood Infrastructure Resilience</vt:lpstr>
    </vt:vector>
  </TitlesOfParts>
  <Company>Newcastle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Pickard</dc:creator>
  <cp:lastModifiedBy>Richard Dawson</cp:lastModifiedBy>
  <cp:revision>155</cp:revision>
  <cp:lastPrinted>2018-10-16T11:17:58Z</cp:lastPrinted>
  <dcterms:created xsi:type="dcterms:W3CDTF">2014-02-06T08:38:00Z</dcterms:created>
  <dcterms:modified xsi:type="dcterms:W3CDTF">2024-09-09T09:58:14Z</dcterms:modified>
</cp:coreProperties>
</file>